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slides/slide13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0" r:id="rId1"/>
    <p:sldMasterId id="2147483664" r:id="rId2"/>
    <p:sldMasterId id="2147483688" r:id="rId3"/>
    <p:sldMasterId id="2147483800" r:id="rId4"/>
  </p:sldMasterIdLst>
  <p:notesMasterIdLst>
    <p:notesMasterId r:id="rId41"/>
  </p:notesMasterIdLst>
  <p:handoutMasterIdLst>
    <p:handoutMasterId r:id="rId42"/>
  </p:handoutMasterIdLst>
  <p:sldIdLst>
    <p:sldId id="256" r:id="rId5"/>
    <p:sldId id="418" r:id="rId6"/>
    <p:sldId id="346" r:id="rId7"/>
    <p:sldId id="269" r:id="rId8"/>
    <p:sldId id="416" r:id="rId9"/>
    <p:sldId id="420" r:id="rId10"/>
    <p:sldId id="336" r:id="rId11"/>
    <p:sldId id="347" r:id="rId12"/>
    <p:sldId id="419" r:id="rId13"/>
    <p:sldId id="434" r:id="rId14"/>
    <p:sldId id="422" r:id="rId15"/>
    <p:sldId id="273" r:id="rId16"/>
    <p:sldId id="340" r:id="rId17"/>
    <p:sldId id="415" r:id="rId18"/>
    <p:sldId id="427" r:id="rId19"/>
    <p:sldId id="428" r:id="rId20"/>
    <p:sldId id="318" r:id="rId21"/>
    <p:sldId id="342" r:id="rId22"/>
    <p:sldId id="425" r:id="rId23"/>
    <p:sldId id="429" r:id="rId24"/>
    <p:sldId id="426" r:id="rId25"/>
    <p:sldId id="349" r:id="rId26"/>
    <p:sldId id="350" r:id="rId27"/>
    <p:sldId id="433" r:id="rId28"/>
    <p:sldId id="413" r:id="rId29"/>
    <p:sldId id="414" r:id="rId30"/>
    <p:sldId id="356" r:id="rId31"/>
    <p:sldId id="396" r:id="rId32"/>
    <p:sldId id="394" r:id="rId33"/>
    <p:sldId id="370" r:id="rId34"/>
    <p:sldId id="423" r:id="rId35"/>
    <p:sldId id="317" r:id="rId36"/>
    <p:sldId id="431" r:id="rId37"/>
    <p:sldId id="432" r:id="rId38"/>
    <p:sldId id="430" r:id="rId39"/>
    <p:sldId id="421" r:id="rId40"/>
  </p:sldIdLst>
  <p:sldSz cx="9144000" cy="6858000" type="screen4x3"/>
  <p:notesSz cx="6864350" cy="9996488"/>
  <p:defaultTextStyle>
    <a:defPPr>
      <a:defRPr lang="en-US"/>
    </a:defPPr>
    <a:lvl1pPr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1pPr>
    <a:lvl2pPr marL="4572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2pPr>
    <a:lvl3pPr marL="9144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3pPr>
    <a:lvl4pPr marL="13716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4pPr>
    <a:lvl5pPr marL="1828800" algn="l" rtl="0" fontAlgn="base">
      <a:spcBef>
        <a:spcPct val="0"/>
      </a:spcBef>
      <a:spcAft>
        <a:spcPct val="0"/>
      </a:spcAft>
      <a:defRPr sz="2400" kern="1200">
        <a:solidFill>
          <a:schemeClr val="tx1"/>
        </a:solidFill>
        <a:latin typeface="Arial" panose="020B0604020202020204" pitchFamily="34" charset="0"/>
        <a:ea typeface="ヒラギノ角ゴ Pro W3" pitchFamily="-84" charset="-128"/>
        <a:cs typeface="+mn-cs"/>
      </a:defRPr>
    </a:lvl5pPr>
    <a:lvl6pPr marL="22860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6pPr>
    <a:lvl7pPr marL="27432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7pPr>
    <a:lvl8pPr marL="32004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8pPr>
    <a:lvl9pPr marL="3657600" algn="l" defTabSz="914400" rtl="0" eaLnBrk="1" latinLnBrk="0" hangingPunct="1">
      <a:defRPr sz="2400" kern="1200">
        <a:solidFill>
          <a:schemeClr val="tx1"/>
        </a:solidFill>
        <a:latin typeface="Arial" panose="020B0604020202020204" pitchFamily="34" charset="0"/>
        <a:ea typeface="ヒラギノ角ゴ Pro W3" pitchFamily="-84" charset="-128"/>
        <a:cs typeface="+mn-cs"/>
      </a:defRPr>
    </a:lvl9pPr>
  </p:defaultTextStyle>
  <p:extLst>
    <p:ext uri="{521415D9-36F7-43E2-AB2F-B90AF26B5E84}">
      <p14:sectionLst xmlns:p14="http://schemas.microsoft.com/office/powerpoint/2010/main">
        <p14:section name="Intro" id="{861A3FD2-CE92-4DBD-9AB6-160C82A9AB9B}">
          <p14:sldIdLst>
            <p14:sldId id="256"/>
            <p14:sldId id="418"/>
            <p14:sldId id="346"/>
            <p14:sldId id="269"/>
            <p14:sldId id="416"/>
            <p14:sldId id="420"/>
            <p14:sldId id="336"/>
          </p14:sldIdLst>
        </p14:section>
        <p14:section name="Grants" id="{BFBBB1A6-99F8-4784-8B2A-3359A13315BE}">
          <p14:sldIdLst>
            <p14:sldId id="347"/>
            <p14:sldId id="419"/>
            <p14:sldId id="434"/>
            <p14:sldId id="422"/>
            <p14:sldId id="273"/>
            <p14:sldId id="340"/>
            <p14:sldId id="415"/>
            <p14:sldId id="427"/>
            <p14:sldId id="428"/>
            <p14:sldId id="318"/>
            <p14:sldId id="342"/>
            <p14:sldId id="425"/>
            <p14:sldId id="429"/>
            <p14:sldId id="426"/>
            <p14:sldId id="349"/>
            <p14:sldId id="350"/>
            <p14:sldId id="433"/>
            <p14:sldId id="413"/>
            <p14:sldId id="414"/>
            <p14:sldId id="356"/>
            <p14:sldId id="396"/>
            <p14:sldId id="394"/>
          </p14:sldIdLst>
        </p14:section>
        <p14:section name="Close" id="{B2D11C4A-8493-4081-918B-2A67E8AB4925}">
          <p14:sldIdLst>
            <p14:sldId id="370"/>
            <p14:sldId id="423"/>
            <p14:sldId id="317"/>
            <p14:sldId id="431"/>
            <p14:sldId id="432"/>
            <p14:sldId id="430"/>
            <p14:sldId id="421"/>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49" userDrawn="1">
          <p15:clr>
            <a:srgbClr val="A4A3A4"/>
          </p15:clr>
        </p15:guide>
        <p15:guide id="2" pos="216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hiddenSlides="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2175"/>
    <a:srgbClr val="58585A"/>
    <a:srgbClr val="005DAA"/>
    <a:srgbClr val="FF7600"/>
    <a:srgbClr val="D91B5C"/>
    <a:srgbClr val="009999"/>
    <a:srgbClr val="00AEEF"/>
    <a:srgbClr val="01B4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015" autoAdjust="0"/>
    <p:restoredTop sz="85068" autoAdjust="0"/>
  </p:normalViewPr>
  <p:slideViewPr>
    <p:cSldViewPr>
      <p:cViewPr varScale="1">
        <p:scale>
          <a:sx n="35" d="100"/>
          <a:sy n="35" d="100"/>
        </p:scale>
        <p:origin x="402" y="60"/>
      </p:cViewPr>
      <p:guideLst>
        <p:guide orient="horz" pos="2160"/>
        <p:guide pos="2880"/>
      </p:guideLst>
    </p:cSldViewPr>
  </p:slideViewPr>
  <p:outlineViewPr>
    <p:cViewPr>
      <p:scale>
        <a:sx n="75" d="100"/>
        <a:sy n="75" d="100"/>
      </p:scale>
      <p:origin x="784" y="16296"/>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159" d="100"/>
          <a:sy n="159" d="100"/>
        </p:scale>
        <p:origin x="-6480" y="-104"/>
      </p:cViewPr>
      <p:guideLst>
        <p:guide orient="horz" pos="3149"/>
        <p:guide pos="216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Matching!$A$2</c:f>
              <c:strCache>
                <c:ptCount val="1"/>
                <c:pt idx="0">
                  <c:v>Host Clubs</c:v>
                </c:pt>
              </c:strCache>
            </c:strRef>
          </c:tx>
          <c:spPr>
            <a:solidFill>
              <a:schemeClr val="accent1"/>
            </a:solidFill>
            <a:ln>
              <a:noFill/>
            </a:ln>
            <a:effectLst/>
          </c:spPr>
          <c:invertIfNegative val="0"/>
          <c:cat>
            <c:strRef>
              <c:f>Matching!$B$1</c:f>
              <c:strCache>
                <c:ptCount val="1"/>
                <c:pt idx="0">
                  <c:v>GBP</c:v>
                </c:pt>
              </c:strCache>
            </c:strRef>
          </c:cat>
          <c:val>
            <c:numRef>
              <c:f>Matching!$B$2</c:f>
              <c:numCache>
                <c:formatCode>"£"#,##0.00</c:formatCode>
                <c:ptCount val="1"/>
                <c:pt idx="0">
                  <c:v>5670.0000056700001</c:v>
                </c:pt>
              </c:numCache>
            </c:numRef>
          </c:val>
          <c:extLst>
            <c:ext xmlns:c16="http://schemas.microsoft.com/office/drawing/2014/chart" uri="{C3380CC4-5D6E-409C-BE32-E72D297353CC}">
              <c16:uniqueId val="{00000000-5BD1-4CE1-8B8E-410C3BC8A417}"/>
            </c:ext>
          </c:extLst>
        </c:ser>
        <c:ser>
          <c:idx val="1"/>
          <c:order val="1"/>
          <c:tx>
            <c:strRef>
              <c:f>Matching!$A$3</c:f>
              <c:strCache>
                <c:ptCount val="1"/>
                <c:pt idx="0">
                  <c:v>Host DDF</c:v>
                </c:pt>
              </c:strCache>
            </c:strRef>
          </c:tx>
          <c:spPr>
            <a:solidFill>
              <a:schemeClr val="accent2"/>
            </a:solidFill>
            <a:ln>
              <a:noFill/>
            </a:ln>
            <a:effectLst/>
          </c:spPr>
          <c:invertIfNegative val="0"/>
          <c:cat>
            <c:strRef>
              <c:f>Matching!$B$1</c:f>
              <c:strCache>
                <c:ptCount val="1"/>
                <c:pt idx="0">
                  <c:v>GBP</c:v>
                </c:pt>
              </c:strCache>
            </c:strRef>
          </c:cat>
          <c:val>
            <c:numRef>
              <c:f>Matching!$B$3</c:f>
              <c:numCache>
                <c:formatCode>"£"#,##0.00</c:formatCode>
                <c:ptCount val="1"/>
                <c:pt idx="0">
                  <c:v>5670.0000056700001</c:v>
                </c:pt>
              </c:numCache>
            </c:numRef>
          </c:val>
          <c:extLst>
            <c:ext xmlns:c16="http://schemas.microsoft.com/office/drawing/2014/chart" uri="{C3380CC4-5D6E-409C-BE32-E72D297353CC}">
              <c16:uniqueId val="{00000001-5BD1-4CE1-8B8E-410C3BC8A417}"/>
            </c:ext>
          </c:extLst>
        </c:ser>
        <c:ser>
          <c:idx val="2"/>
          <c:order val="2"/>
          <c:tx>
            <c:strRef>
              <c:f>Matching!$A$4</c:f>
              <c:strCache>
                <c:ptCount val="1"/>
                <c:pt idx="0">
                  <c:v>International Clubs</c:v>
                </c:pt>
              </c:strCache>
            </c:strRef>
          </c:tx>
          <c:spPr>
            <a:solidFill>
              <a:schemeClr val="accent3"/>
            </a:solidFill>
            <a:ln>
              <a:noFill/>
            </a:ln>
            <a:effectLst/>
          </c:spPr>
          <c:invertIfNegative val="0"/>
          <c:cat>
            <c:strRef>
              <c:f>Matching!$B$1</c:f>
              <c:strCache>
                <c:ptCount val="1"/>
                <c:pt idx="0">
                  <c:v>GBP</c:v>
                </c:pt>
              </c:strCache>
            </c:strRef>
          </c:cat>
          <c:val>
            <c:numRef>
              <c:f>Matching!$B$4</c:f>
              <c:numCache>
                <c:formatCode>"£"#,##0.00</c:formatCode>
                <c:ptCount val="1"/>
                <c:pt idx="0">
                  <c:v>2430.0000024299998</c:v>
                </c:pt>
              </c:numCache>
            </c:numRef>
          </c:val>
          <c:extLst>
            <c:ext xmlns:c16="http://schemas.microsoft.com/office/drawing/2014/chart" uri="{C3380CC4-5D6E-409C-BE32-E72D297353CC}">
              <c16:uniqueId val="{00000002-5BD1-4CE1-8B8E-410C3BC8A417}"/>
            </c:ext>
          </c:extLst>
        </c:ser>
        <c:ser>
          <c:idx val="3"/>
          <c:order val="3"/>
          <c:tx>
            <c:strRef>
              <c:f>Matching!$A$5</c:f>
              <c:strCache>
                <c:ptCount val="1"/>
                <c:pt idx="0">
                  <c:v>International DDF</c:v>
                </c:pt>
              </c:strCache>
            </c:strRef>
          </c:tx>
          <c:spPr>
            <a:solidFill>
              <a:schemeClr val="accent4"/>
            </a:solidFill>
            <a:ln>
              <a:noFill/>
            </a:ln>
            <a:effectLst/>
          </c:spPr>
          <c:invertIfNegative val="0"/>
          <c:cat>
            <c:strRef>
              <c:f>Matching!$B$1</c:f>
              <c:strCache>
                <c:ptCount val="1"/>
                <c:pt idx="0">
                  <c:v>GBP</c:v>
                </c:pt>
              </c:strCache>
            </c:strRef>
          </c:cat>
          <c:val>
            <c:numRef>
              <c:f>Matching!$B$5</c:f>
              <c:numCache>
                <c:formatCode>"£"#,##0.00</c:formatCode>
                <c:ptCount val="1"/>
                <c:pt idx="0">
                  <c:v>2430.0000024299998</c:v>
                </c:pt>
              </c:numCache>
            </c:numRef>
          </c:val>
          <c:extLst>
            <c:ext xmlns:c16="http://schemas.microsoft.com/office/drawing/2014/chart" uri="{C3380CC4-5D6E-409C-BE32-E72D297353CC}">
              <c16:uniqueId val="{00000003-5BD1-4CE1-8B8E-410C3BC8A417}"/>
            </c:ext>
          </c:extLst>
        </c:ser>
        <c:ser>
          <c:idx val="4"/>
          <c:order val="4"/>
          <c:tx>
            <c:strRef>
              <c:f>Matching!$A$6</c:f>
              <c:strCache>
                <c:ptCount val="1"/>
                <c:pt idx="0">
                  <c:v>World Fund</c:v>
                </c:pt>
              </c:strCache>
            </c:strRef>
          </c:tx>
          <c:spPr>
            <a:solidFill>
              <a:schemeClr val="accent5"/>
            </a:solidFill>
            <a:ln>
              <a:noFill/>
            </a:ln>
            <a:effectLst/>
          </c:spPr>
          <c:invertIfNegative val="0"/>
          <c:cat>
            <c:strRef>
              <c:f>Matching!$B$1</c:f>
              <c:strCache>
                <c:ptCount val="1"/>
                <c:pt idx="0">
                  <c:v>GBP</c:v>
                </c:pt>
              </c:strCache>
            </c:strRef>
          </c:cat>
          <c:val>
            <c:numRef>
              <c:f>Matching!$B$6</c:f>
              <c:numCache>
                <c:formatCode>"£"#,##0.00</c:formatCode>
                <c:ptCount val="1"/>
                <c:pt idx="0">
                  <c:v>8100.0000080999998</c:v>
                </c:pt>
              </c:numCache>
            </c:numRef>
          </c:val>
          <c:extLst>
            <c:ext xmlns:c16="http://schemas.microsoft.com/office/drawing/2014/chart" uri="{C3380CC4-5D6E-409C-BE32-E72D297353CC}">
              <c16:uniqueId val="{00000004-5BD1-4CE1-8B8E-410C3BC8A417}"/>
            </c:ext>
          </c:extLst>
        </c:ser>
        <c:ser>
          <c:idx val="6"/>
          <c:order val="6"/>
          <c:tx>
            <c:strRef>
              <c:f>Matching!$A$8</c:f>
              <c:strCache>
                <c:ptCount val="1"/>
                <c:pt idx="0">
                  <c:v>Project</c:v>
                </c:pt>
              </c:strCache>
            </c:strRef>
          </c:tx>
          <c:spPr>
            <a:solidFill>
              <a:schemeClr val="accent1">
                <a:lumMod val="60000"/>
              </a:schemeClr>
            </a:solidFill>
            <a:ln>
              <a:noFill/>
            </a:ln>
            <a:effectLst/>
          </c:spPr>
          <c:invertIfNegative val="0"/>
          <c:cat>
            <c:strRef>
              <c:f>Matching!$B$1</c:f>
              <c:strCache>
                <c:ptCount val="1"/>
                <c:pt idx="0">
                  <c:v>GBP</c:v>
                </c:pt>
              </c:strCache>
            </c:strRef>
          </c:cat>
          <c:val>
            <c:numRef>
              <c:f>Matching!$B$8</c:f>
              <c:numCache>
                <c:formatCode>"£"#,##0.00</c:formatCode>
                <c:ptCount val="1"/>
                <c:pt idx="0">
                  <c:v>24300.000024299999</c:v>
                </c:pt>
              </c:numCache>
            </c:numRef>
          </c:val>
          <c:extLst>
            <c:ext xmlns:c16="http://schemas.microsoft.com/office/drawing/2014/chart" uri="{C3380CC4-5D6E-409C-BE32-E72D297353CC}">
              <c16:uniqueId val="{00000005-5BD1-4CE1-8B8E-410C3BC8A417}"/>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Matching!$A$7</c15:sqref>
                        </c15:formulaRef>
                      </c:ext>
                    </c:extLst>
                    <c:strCache>
                      <c:ptCount val="1"/>
                    </c:strCache>
                  </c:strRef>
                </c:tx>
                <c:spPr>
                  <a:solidFill>
                    <a:schemeClr val="accent6"/>
                  </a:solidFill>
                  <a:ln>
                    <a:noFill/>
                  </a:ln>
                  <a:effectLst/>
                </c:spPr>
                <c:invertIfNegative val="0"/>
                <c:cat>
                  <c:strRef>
                    <c:extLst>
                      <c:ext uri="{02D57815-91ED-43cb-92C2-25804820EDAC}">
                        <c15:formulaRef>
                          <c15:sqref>Matching!$B$1</c15:sqref>
                        </c15:formulaRef>
                      </c:ext>
                    </c:extLst>
                    <c:strCache>
                      <c:ptCount val="1"/>
                      <c:pt idx="0">
                        <c:v>GBP</c:v>
                      </c:pt>
                    </c:strCache>
                  </c:strRef>
                </c:cat>
                <c:val>
                  <c:numRef>
                    <c:extLst>
                      <c:ext uri="{02D57815-91ED-43cb-92C2-25804820EDAC}">
                        <c15:formulaRef>
                          <c15:sqref>Matching!$B$7</c15:sqref>
                        </c15:formulaRef>
                      </c:ext>
                    </c:extLst>
                    <c:numCache>
                      <c:formatCode>"£"#,##0.00</c:formatCode>
                      <c:ptCount val="1"/>
                    </c:numCache>
                  </c:numRef>
                </c:val>
                <c:extLst>
                  <c:ext xmlns:c16="http://schemas.microsoft.com/office/drawing/2014/chart" uri="{C3380CC4-5D6E-409C-BE32-E72D297353CC}">
                    <c16:uniqueId val="{00000006-5BD1-4CE1-8B8E-410C3BC8A417}"/>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 Partner Only</a:t>
            </a:r>
          </a:p>
          <a:p>
            <a:pPr>
              <a:defRPr/>
            </a:pPr>
            <a:r>
              <a:rPr lang="en-US"/>
              <a:t>Club(s) £8,100</a:t>
            </a:r>
            <a:r>
              <a:rPr lang="en-US" baseline="0"/>
              <a:t> + 100% DDF Match</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Sheet3!$A$2</c:f>
              <c:strCache>
                <c:ptCount val="1"/>
                <c:pt idx="0">
                  <c:v>Host Clubs</c:v>
                </c:pt>
              </c:strCache>
            </c:strRef>
          </c:tx>
          <c:spPr>
            <a:solidFill>
              <a:schemeClr val="accent1"/>
            </a:solidFill>
            <a:ln>
              <a:noFill/>
            </a:ln>
            <a:effectLst/>
          </c:spPr>
          <c:invertIfNegative val="0"/>
          <c:cat>
            <c:strRef>
              <c:f>Sheet3!$B$1</c:f>
              <c:strCache>
                <c:ptCount val="1"/>
                <c:pt idx="0">
                  <c:v>GBP</c:v>
                </c:pt>
              </c:strCache>
            </c:strRef>
          </c:cat>
          <c:val>
            <c:numRef>
              <c:f>Sheet3!$B$2</c:f>
              <c:numCache>
                <c:formatCode>"£"#,##0.00</c:formatCode>
                <c:ptCount val="1"/>
                <c:pt idx="0">
                  <c:v>0</c:v>
                </c:pt>
              </c:numCache>
            </c:numRef>
          </c:val>
          <c:extLst>
            <c:ext xmlns:c16="http://schemas.microsoft.com/office/drawing/2014/chart" uri="{C3380CC4-5D6E-409C-BE32-E72D297353CC}">
              <c16:uniqueId val="{00000000-2D5E-4AD5-AE9A-C750715AABAA}"/>
            </c:ext>
          </c:extLst>
        </c:ser>
        <c:ser>
          <c:idx val="1"/>
          <c:order val="1"/>
          <c:tx>
            <c:strRef>
              <c:f>Sheet3!$A$3</c:f>
              <c:strCache>
                <c:ptCount val="1"/>
                <c:pt idx="0">
                  <c:v>Host DDF</c:v>
                </c:pt>
              </c:strCache>
            </c:strRef>
          </c:tx>
          <c:spPr>
            <a:solidFill>
              <a:schemeClr val="accent2"/>
            </a:solidFill>
            <a:ln>
              <a:noFill/>
            </a:ln>
            <a:effectLst/>
          </c:spPr>
          <c:invertIfNegative val="0"/>
          <c:cat>
            <c:strRef>
              <c:f>Sheet3!$B$1</c:f>
              <c:strCache>
                <c:ptCount val="1"/>
                <c:pt idx="0">
                  <c:v>GBP</c:v>
                </c:pt>
              </c:strCache>
            </c:strRef>
          </c:cat>
          <c:val>
            <c:numRef>
              <c:f>Sheet3!$B$3</c:f>
              <c:numCache>
                <c:formatCode>"£"#,##0.00</c:formatCode>
                <c:ptCount val="1"/>
                <c:pt idx="0">
                  <c:v>0</c:v>
                </c:pt>
              </c:numCache>
            </c:numRef>
          </c:val>
          <c:extLst>
            <c:ext xmlns:c16="http://schemas.microsoft.com/office/drawing/2014/chart" uri="{C3380CC4-5D6E-409C-BE32-E72D297353CC}">
              <c16:uniqueId val="{00000001-2D5E-4AD5-AE9A-C750715AABAA}"/>
            </c:ext>
          </c:extLst>
        </c:ser>
        <c:ser>
          <c:idx val="2"/>
          <c:order val="2"/>
          <c:tx>
            <c:strRef>
              <c:f>Sheet3!$A$4</c:f>
              <c:strCache>
                <c:ptCount val="1"/>
                <c:pt idx="0">
                  <c:v>International Clubs</c:v>
                </c:pt>
              </c:strCache>
            </c:strRef>
          </c:tx>
          <c:spPr>
            <a:solidFill>
              <a:schemeClr val="accent3"/>
            </a:solidFill>
            <a:ln>
              <a:noFill/>
            </a:ln>
            <a:effectLst/>
          </c:spPr>
          <c:invertIfNegative val="0"/>
          <c:cat>
            <c:strRef>
              <c:f>Sheet3!$B$1</c:f>
              <c:strCache>
                <c:ptCount val="1"/>
                <c:pt idx="0">
                  <c:v>GBP</c:v>
                </c:pt>
              </c:strCache>
            </c:strRef>
          </c:cat>
          <c:val>
            <c:numRef>
              <c:f>Sheet3!$B$4</c:f>
              <c:numCache>
                <c:formatCode>"£"#,##0.00</c:formatCode>
                <c:ptCount val="1"/>
                <c:pt idx="0">
                  <c:v>8100.0000080999998</c:v>
                </c:pt>
              </c:numCache>
            </c:numRef>
          </c:val>
          <c:extLst>
            <c:ext xmlns:c16="http://schemas.microsoft.com/office/drawing/2014/chart" uri="{C3380CC4-5D6E-409C-BE32-E72D297353CC}">
              <c16:uniqueId val="{00000002-2D5E-4AD5-AE9A-C750715AABAA}"/>
            </c:ext>
          </c:extLst>
        </c:ser>
        <c:ser>
          <c:idx val="3"/>
          <c:order val="3"/>
          <c:tx>
            <c:strRef>
              <c:f>Sheet3!$A$5</c:f>
              <c:strCache>
                <c:ptCount val="1"/>
                <c:pt idx="0">
                  <c:v>International DDF</c:v>
                </c:pt>
              </c:strCache>
            </c:strRef>
          </c:tx>
          <c:spPr>
            <a:solidFill>
              <a:schemeClr val="accent4"/>
            </a:solidFill>
            <a:ln>
              <a:noFill/>
            </a:ln>
            <a:effectLst/>
          </c:spPr>
          <c:invertIfNegative val="0"/>
          <c:cat>
            <c:strRef>
              <c:f>Sheet3!$B$1</c:f>
              <c:strCache>
                <c:ptCount val="1"/>
                <c:pt idx="0">
                  <c:v>GBP</c:v>
                </c:pt>
              </c:strCache>
            </c:strRef>
          </c:cat>
          <c:val>
            <c:numRef>
              <c:f>Sheet3!$B$5</c:f>
              <c:numCache>
                <c:formatCode>"£"#,##0.00</c:formatCode>
                <c:ptCount val="1"/>
                <c:pt idx="0">
                  <c:v>8100.0000080999998</c:v>
                </c:pt>
              </c:numCache>
            </c:numRef>
          </c:val>
          <c:extLst>
            <c:ext xmlns:c16="http://schemas.microsoft.com/office/drawing/2014/chart" uri="{C3380CC4-5D6E-409C-BE32-E72D297353CC}">
              <c16:uniqueId val="{00000003-2D5E-4AD5-AE9A-C750715AABAA}"/>
            </c:ext>
          </c:extLst>
        </c:ser>
        <c:ser>
          <c:idx val="4"/>
          <c:order val="4"/>
          <c:tx>
            <c:strRef>
              <c:f>Sheet3!$A$6</c:f>
              <c:strCache>
                <c:ptCount val="1"/>
                <c:pt idx="0">
                  <c:v>World Fund</c:v>
                </c:pt>
              </c:strCache>
            </c:strRef>
          </c:tx>
          <c:spPr>
            <a:solidFill>
              <a:schemeClr val="accent5"/>
            </a:solidFill>
            <a:ln>
              <a:noFill/>
            </a:ln>
            <a:effectLst/>
          </c:spPr>
          <c:invertIfNegative val="0"/>
          <c:cat>
            <c:strRef>
              <c:f>Sheet3!$B$1</c:f>
              <c:strCache>
                <c:ptCount val="1"/>
                <c:pt idx="0">
                  <c:v>GBP</c:v>
                </c:pt>
              </c:strCache>
            </c:strRef>
          </c:cat>
          <c:val>
            <c:numRef>
              <c:f>Sheet3!$B$6</c:f>
              <c:numCache>
                <c:formatCode>"£"#,##0.00</c:formatCode>
                <c:ptCount val="1"/>
                <c:pt idx="0">
                  <c:v>8100.0000080999998</c:v>
                </c:pt>
              </c:numCache>
            </c:numRef>
          </c:val>
          <c:extLst>
            <c:ext xmlns:c16="http://schemas.microsoft.com/office/drawing/2014/chart" uri="{C3380CC4-5D6E-409C-BE32-E72D297353CC}">
              <c16:uniqueId val="{00000004-2D5E-4AD5-AE9A-C750715AABAA}"/>
            </c:ext>
          </c:extLst>
        </c:ser>
        <c:ser>
          <c:idx val="6"/>
          <c:order val="6"/>
          <c:tx>
            <c:strRef>
              <c:f>Sheet3!$A$8</c:f>
              <c:strCache>
                <c:ptCount val="1"/>
                <c:pt idx="0">
                  <c:v>Project</c:v>
                </c:pt>
              </c:strCache>
            </c:strRef>
          </c:tx>
          <c:spPr>
            <a:solidFill>
              <a:schemeClr val="accent1">
                <a:lumMod val="60000"/>
              </a:schemeClr>
            </a:solidFill>
            <a:ln>
              <a:noFill/>
            </a:ln>
            <a:effectLst/>
          </c:spPr>
          <c:invertIfNegative val="0"/>
          <c:cat>
            <c:strRef>
              <c:f>Sheet3!$B$1</c:f>
              <c:strCache>
                <c:ptCount val="1"/>
                <c:pt idx="0">
                  <c:v>GBP</c:v>
                </c:pt>
              </c:strCache>
            </c:strRef>
          </c:cat>
          <c:val>
            <c:numRef>
              <c:f>Sheet3!$B$8</c:f>
              <c:numCache>
                <c:formatCode>"£"#,##0.00</c:formatCode>
                <c:ptCount val="1"/>
                <c:pt idx="0">
                  <c:v>24300.000024299999</c:v>
                </c:pt>
              </c:numCache>
            </c:numRef>
          </c:val>
          <c:extLst>
            <c:ext xmlns:c16="http://schemas.microsoft.com/office/drawing/2014/chart" uri="{C3380CC4-5D6E-409C-BE32-E72D297353CC}">
              <c16:uniqueId val="{00000005-2D5E-4AD5-AE9A-C750715AABAA}"/>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Sheet3!$A$7</c15:sqref>
                        </c15:formulaRef>
                      </c:ext>
                    </c:extLst>
                    <c:strCache>
                      <c:ptCount val="1"/>
                    </c:strCache>
                  </c:strRef>
                </c:tx>
                <c:spPr>
                  <a:solidFill>
                    <a:schemeClr val="accent6"/>
                  </a:solidFill>
                  <a:ln>
                    <a:noFill/>
                  </a:ln>
                  <a:effectLst/>
                </c:spPr>
                <c:invertIfNegative val="0"/>
                <c:cat>
                  <c:strRef>
                    <c:extLst>
                      <c:ext uri="{02D57815-91ED-43cb-92C2-25804820EDAC}">
                        <c15:formulaRef>
                          <c15:sqref>Sheet3!$B$1</c15:sqref>
                        </c15:formulaRef>
                      </c:ext>
                    </c:extLst>
                    <c:strCache>
                      <c:ptCount val="1"/>
                      <c:pt idx="0">
                        <c:v>GBP</c:v>
                      </c:pt>
                    </c:strCache>
                  </c:strRef>
                </c:cat>
                <c:val>
                  <c:numRef>
                    <c:extLst>
                      <c:ext uri="{02D57815-91ED-43cb-92C2-25804820EDAC}">
                        <c15:formulaRef>
                          <c15:sqref>Sheet3!$B$7</c15:sqref>
                        </c15:formulaRef>
                      </c:ext>
                    </c:extLst>
                    <c:numCache>
                      <c:formatCode>"£"#,##0.00</c:formatCode>
                      <c:ptCount val="1"/>
                    </c:numCache>
                  </c:numRef>
                </c:val>
                <c:extLst>
                  <c:ext xmlns:c16="http://schemas.microsoft.com/office/drawing/2014/chart" uri="{C3380CC4-5D6E-409C-BE32-E72D297353CC}">
                    <c16:uniqueId val="{00000006-2D5E-4AD5-AE9A-C750715AABAA}"/>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a:t>International</a:t>
            </a:r>
            <a:r>
              <a:rPr lang="en-US" b="1" baseline="0"/>
              <a:t> DDF Only</a:t>
            </a:r>
            <a:endParaRPr lang="en-US" b="1"/>
          </a:p>
          <a:p>
            <a:pPr>
              <a:defRPr/>
            </a:pPr>
            <a:r>
              <a:rPr lang="en-US" baseline="0"/>
              <a:t>£12,150 DDF</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'Sheet3 (3)'!$A$2</c:f>
              <c:strCache>
                <c:ptCount val="1"/>
                <c:pt idx="0">
                  <c:v>Host Clubs</c:v>
                </c:pt>
              </c:strCache>
            </c:strRef>
          </c:tx>
          <c:spPr>
            <a:solidFill>
              <a:schemeClr val="accent1"/>
            </a:solidFill>
            <a:ln>
              <a:noFill/>
            </a:ln>
            <a:effectLst/>
          </c:spPr>
          <c:invertIfNegative val="0"/>
          <c:cat>
            <c:strRef>
              <c:f>'Sheet3 (3)'!$B$1</c:f>
              <c:strCache>
                <c:ptCount val="1"/>
                <c:pt idx="0">
                  <c:v>GBP</c:v>
                </c:pt>
              </c:strCache>
            </c:strRef>
          </c:cat>
          <c:val>
            <c:numRef>
              <c:f>'Sheet3 (3)'!$B$2</c:f>
              <c:numCache>
                <c:formatCode>"£"#,##0.00</c:formatCode>
                <c:ptCount val="1"/>
                <c:pt idx="0">
                  <c:v>0</c:v>
                </c:pt>
              </c:numCache>
            </c:numRef>
          </c:val>
          <c:extLst>
            <c:ext xmlns:c16="http://schemas.microsoft.com/office/drawing/2014/chart" uri="{C3380CC4-5D6E-409C-BE32-E72D297353CC}">
              <c16:uniqueId val="{00000000-E483-4431-A7CB-4619338FF749}"/>
            </c:ext>
          </c:extLst>
        </c:ser>
        <c:ser>
          <c:idx val="1"/>
          <c:order val="1"/>
          <c:tx>
            <c:strRef>
              <c:f>'Sheet3 (3)'!$A$3</c:f>
              <c:strCache>
                <c:ptCount val="1"/>
                <c:pt idx="0">
                  <c:v>Host DDF</c:v>
                </c:pt>
              </c:strCache>
            </c:strRef>
          </c:tx>
          <c:spPr>
            <a:solidFill>
              <a:schemeClr val="accent2"/>
            </a:solidFill>
            <a:ln>
              <a:noFill/>
            </a:ln>
            <a:effectLst/>
          </c:spPr>
          <c:invertIfNegative val="0"/>
          <c:cat>
            <c:strRef>
              <c:f>'Sheet3 (3)'!$B$1</c:f>
              <c:strCache>
                <c:ptCount val="1"/>
                <c:pt idx="0">
                  <c:v>GBP</c:v>
                </c:pt>
              </c:strCache>
            </c:strRef>
          </c:cat>
          <c:val>
            <c:numRef>
              <c:f>'Sheet3 (3)'!$B$3</c:f>
              <c:numCache>
                <c:formatCode>"£"#,##0.00</c:formatCode>
                <c:ptCount val="1"/>
                <c:pt idx="0">
                  <c:v>0</c:v>
                </c:pt>
              </c:numCache>
            </c:numRef>
          </c:val>
          <c:extLst>
            <c:ext xmlns:c16="http://schemas.microsoft.com/office/drawing/2014/chart" uri="{C3380CC4-5D6E-409C-BE32-E72D297353CC}">
              <c16:uniqueId val="{00000001-E483-4431-A7CB-4619338FF749}"/>
            </c:ext>
          </c:extLst>
        </c:ser>
        <c:ser>
          <c:idx val="2"/>
          <c:order val="2"/>
          <c:tx>
            <c:strRef>
              <c:f>'Sheet3 (3)'!$A$4</c:f>
              <c:strCache>
                <c:ptCount val="1"/>
                <c:pt idx="0">
                  <c:v>International Clubs</c:v>
                </c:pt>
              </c:strCache>
            </c:strRef>
          </c:tx>
          <c:spPr>
            <a:solidFill>
              <a:schemeClr val="accent3"/>
            </a:solidFill>
            <a:ln>
              <a:noFill/>
            </a:ln>
            <a:effectLst/>
          </c:spPr>
          <c:invertIfNegative val="0"/>
          <c:cat>
            <c:strRef>
              <c:f>'Sheet3 (3)'!$B$1</c:f>
              <c:strCache>
                <c:ptCount val="1"/>
                <c:pt idx="0">
                  <c:v>GBP</c:v>
                </c:pt>
              </c:strCache>
            </c:strRef>
          </c:cat>
          <c:val>
            <c:numRef>
              <c:f>'Sheet3 (3)'!$B$4</c:f>
              <c:numCache>
                <c:formatCode>"£"#,##0.00</c:formatCode>
                <c:ptCount val="1"/>
                <c:pt idx="0">
                  <c:v>0</c:v>
                </c:pt>
              </c:numCache>
            </c:numRef>
          </c:val>
          <c:extLst>
            <c:ext xmlns:c16="http://schemas.microsoft.com/office/drawing/2014/chart" uri="{C3380CC4-5D6E-409C-BE32-E72D297353CC}">
              <c16:uniqueId val="{00000002-E483-4431-A7CB-4619338FF749}"/>
            </c:ext>
          </c:extLst>
        </c:ser>
        <c:ser>
          <c:idx val="3"/>
          <c:order val="3"/>
          <c:tx>
            <c:strRef>
              <c:f>'Sheet3 (3)'!$A$5</c:f>
              <c:strCache>
                <c:ptCount val="1"/>
                <c:pt idx="0">
                  <c:v>International DDF</c:v>
                </c:pt>
              </c:strCache>
            </c:strRef>
          </c:tx>
          <c:spPr>
            <a:solidFill>
              <a:schemeClr val="accent4"/>
            </a:solidFill>
            <a:ln>
              <a:noFill/>
            </a:ln>
            <a:effectLst/>
          </c:spPr>
          <c:invertIfNegative val="0"/>
          <c:cat>
            <c:strRef>
              <c:f>'Sheet3 (3)'!$B$1</c:f>
              <c:strCache>
                <c:ptCount val="1"/>
                <c:pt idx="0">
                  <c:v>GBP</c:v>
                </c:pt>
              </c:strCache>
            </c:strRef>
          </c:cat>
          <c:val>
            <c:numRef>
              <c:f>'Sheet3 (3)'!$B$5</c:f>
              <c:numCache>
                <c:formatCode>"£"#,##0.00</c:formatCode>
                <c:ptCount val="1"/>
                <c:pt idx="0">
                  <c:v>12150.00001215</c:v>
                </c:pt>
              </c:numCache>
            </c:numRef>
          </c:val>
          <c:extLst>
            <c:ext xmlns:c16="http://schemas.microsoft.com/office/drawing/2014/chart" uri="{C3380CC4-5D6E-409C-BE32-E72D297353CC}">
              <c16:uniqueId val="{00000003-E483-4431-A7CB-4619338FF749}"/>
            </c:ext>
          </c:extLst>
        </c:ser>
        <c:ser>
          <c:idx val="4"/>
          <c:order val="4"/>
          <c:tx>
            <c:strRef>
              <c:f>'Sheet3 (3)'!$A$6</c:f>
              <c:strCache>
                <c:ptCount val="1"/>
                <c:pt idx="0">
                  <c:v>World Fund</c:v>
                </c:pt>
              </c:strCache>
            </c:strRef>
          </c:tx>
          <c:spPr>
            <a:solidFill>
              <a:schemeClr val="accent5"/>
            </a:solidFill>
            <a:ln>
              <a:noFill/>
            </a:ln>
            <a:effectLst/>
          </c:spPr>
          <c:invertIfNegative val="0"/>
          <c:cat>
            <c:strRef>
              <c:f>'Sheet3 (3)'!$B$1</c:f>
              <c:strCache>
                <c:ptCount val="1"/>
                <c:pt idx="0">
                  <c:v>GBP</c:v>
                </c:pt>
              </c:strCache>
            </c:strRef>
          </c:cat>
          <c:val>
            <c:numRef>
              <c:f>'Sheet3 (3)'!$B$6</c:f>
              <c:numCache>
                <c:formatCode>"£"#,##0.00</c:formatCode>
                <c:ptCount val="1"/>
                <c:pt idx="0">
                  <c:v>12150.00001215</c:v>
                </c:pt>
              </c:numCache>
            </c:numRef>
          </c:val>
          <c:extLst>
            <c:ext xmlns:c16="http://schemas.microsoft.com/office/drawing/2014/chart" uri="{C3380CC4-5D6E-409C-BE32-E72D297353CC}">
              <c16:uniqueId val="{00000004-E483-4431-A7CB-4619338FF749}"/>
            </c:ext>
          </c:extLst>
        </c:ser>
        <c:ser>
          <c:idx val="6"/>
          <c:order val="6"/>
          <c:tx>
            <c:strRef>
              <c:f>'Sheet3 (3)'!$A$8</c:f>
              <c:strCache>
                <c:ptCount val="1"/>
                <c:pt idx="0">
                  <c:v>Project</c:v>
                </c:pt>
              </c:strCache>
            </c:strRef>
          </c:tx>
          <c:spPr>
            <a:solidFill>
              <a:schemeClr val="accent1">
                <a:lumMod val="60000"/>
              </a:schemeClr>
            </a:solidFill>
            <a:ln>
              <a:noFill/>
            </a:ln>
            <a:effectLst/>
          </c:spPr>
          <c:invertIfNegative val="0"/>
          <c:cat>
            <c:strRef>
              <c:f>'Sheet3 (3)'!$B$1</c:f>
              <c:strCache>
                <c:ptCount val="1"/>
                <c:pt idx="0">
                  <c:v>GBP</c:v>
                </c:pt>
              </c:strCache>
            </c:strRef>
          </c:cat>
          <c:val>
            <c:numRef>
              <c:f>'Sheet3 (3)'!$B$8</c:f>
              <c:numCache>
                <c:formatCode>"£"#,##0.00</c:formatCode>
                <c:ptCount val="1"/>
                <c:pt idx="0">
                  <c:v>24300.000024299999</c:v>
                </c:pt>
              </c:numCache>
            </c:numRef>
          </c:val>
          <c:extLst>
            <c:ext xmlns:c16="http://schemas.microsoft.com/office/drawing/2014/chart" uri="{C3380CC4-5D6E-409C-BE32-E72D297353CC}">
              <c16:uniqueId val="{00000005-E483-4431-A7CB-4619338FF749}"/>
            </c:ext>
          </c:extLst>
        </c:ser>
        <c:dLbls>
          <c:showLegendKey val="0"/>
          <c:showVal val="0"/>
          <c:showCatName val="0"/>
          <c:showSerName val="0"/>
          <c:showPercent val="0"/>
          <c:showBubbleSize val="0"/>
        </c:dLbls>
        <c:gapWidth val="219"/>
        <c:overlap val="-27"/>
        <c:axId val="904023968"/>
        <c:axId val="904024296"/>
        <c:extLst>
          <c:ext xmlns:c15="http://schemas.microsoft.com/office/drawing/2012/chart" uri="{02D57815-91ED-43cb-92C2-25804820EDAC}">
            <c15:filteredBarSeries>
              <c15:ser>
                <c:idx val="5"/>
                <c:order val="5"/>
                <c:tx>
                  <c:strRef>
                    <c:extLst>
                      <c:ext uri="{02D57815-91ED-43cb-92C2-25804820EDAC}">
                        <c15:formulaRef>
                          <c15:sqref>'Sheet3 (3)'!$A$7</c15:sqref>
                        </c15:formulaRef>
                      </c:ext>
                    </c:extLst>
                    <c:strCache>
                      <c:ptCount val="1"/>
                    </c:strCache>
                  </c:strRef>
                </c:tx>
                <c:spPr>
                  <a:solidFill>
                    <a:schemeClr val="accent6"/>
                  </a:solidFill>
                  <a:ln>
                    <a:noFill/>
                  </a:ln>
                  <a:effectLst/>
                </c:spPr>
                <c:invertIfNegative val="0"/>
                <c:cat>
                  <c:strRef>
                    <c:extLst>
                      <c:ext uri="{02D57815-91ED-43cb-92C2-25804820EDAC}">
                        <c15:formulaRef>
                          <c15:sqref>'Sheet3 (3)'!$B$1</c15:sqref>
                        </c15:formulaRef>
                      </c:ext>
                    </c:extLst>
                    <c:strCache>
                      <c:ptCount val="1"/>
                      <c:pt idx="0">
                        <c:v>GBP</c:v>
                      </c:pt>
                    </c:strCache>
                  </c:strRef>
                </c:cat>
                <c:val>
                  <c:numRef>
                    <c:extLst>
                      <c:ext uri="{02D57815-91ED-43cb-92C2-25804820EDAC}">
                        <c15:formulaRef>
                          <c15:sqref>'Sheet3 (3)'!$B$7</c15:sqref>
                        </c15:formulaRef>
                      </c:ext>
                    </c:extLst>
                    <c:numCache>
                      <c:formatCode>"£"#,##0.00</c:formatCode>
                      <c:ptCount val="1"/>
                    </c:numCache>
                  </c:numRef>
                </c:val>
                <c:extLst>
                  <c:ext xmlns:c16="http://schemas.microsoft.com/office/drawing/2014/chart" uri="{C3380CC4-5D6E-409C-BE32-E72D297353CC}">
                    <c16:uniqueId val="{00000006-E483-4431-A7CB-4619338FF749}"/>
                  </c:ext>
                </c:extLst>
              </c15:ser>
            </c15:filteredBarSeries>
          </c:ext>
        </c:extLst>
      </c:barChart>
      <c:catAx>
        <c:axId val="904023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4296"/>
        <c:crosses val="autoZero"/>
        <c:auto val="1"/>
        <c:lblAlgn val="ctr"/>
        <c:lblOffset val="100"/>
        <c:noMultiLvlLbl val="0"/>
      </c:catAx>
      <c:valAx>
        <c:axId val="904024296"/>
        <c:scaling>
          <c:orientation val="minMax"/>
          <c:max val="25000"/>
        </c:scaling>
        <c:delete val="0"/>
        <c:axPos val="l"/>
        <c:majorGridlines>
          <c:spPr>
            <a:ln w="9525" cap="flat" cmpd="sng" algn="ctr">
              <a:solidFill>
                <a:schemeClr val="tx1">
                  <a:lumMod val="15000"/>
                  <a:lumOff val="85000"/>
                </a:schemeClr>
              </a:solidFill>
              <a:round/>
            </a:ln>
            <a:effectLst/>
          </c:spPr>
        </c:majorGridlines>
        <c:numFmt formatCode="&quot;£&quot;#,##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4023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07B24A-E6BA-417F-BE45-FCE09071675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GB"/>
        </a:p>
      </dgm:t>
    </dgm:pt>
    <dgm:pt modelId="{87DBD509-CAE6-4626-BC0C-FEB7A5402065}">
      <dgm:prSet phldrT="[Text]"/>
      <dgm:spPr>
        <a:solidFill>
          <a:schemeClr val="accent6">
            <a:lumMod val="75000"/>
          </a:schemeClr>
        </a:solidFill>
      </dgm:spPr>
      <dgm:t>
        <a:bodyPr/>
        <a:lstStyle/>
        <a:p>
          <a:r>
            <a:rPr lang="en-GB" dirty="0"/>
            <a:t>Club(s)</a:t>
          </a:r>
        </a:p>
      </dgm:t>
    </dgm:pt>
    <dgm:pt modelId="{A6B97841-A015-4191-BBC7-9B1C27BB6BA7}" type="parTrans" cxnId="{964D5646-C9ED-4994-884B-10D05F305D47}">
      <dgm:prSet/>
      <dgm:spPr/>
      <dgm:t>
        <a:bodyPr/>
        <a:lstStyle/>
        <a:p>
          <a:endParaRPr lang="en-GB"/>
        </a:p>
      </dgm:t>
    </dgm:pt>
    <dgm:pt modelId="{1BA7B5BF-C9C8-427A-946F-8AB6B7B41E45}" type="sibTrans" cxnId="{964D5646-C9ED-4994-884B-10D05F305D47}">
      <dgm:prSet/>
      <dgm:spPr/>
      <dgm:t>
        <a:bodyPr/>
        <a:lstStyle/>
        <a:p>
          <a:endParaRPr lang="en-GB"/>
        </a:p>
      </dgm:t>
    </dgm:pt>
    <dgm:pt modelId="{E691669B-020D-4689-A9EF-1C6B85998254}">
      <dgm:prSet phldrT="[Text]"/>
      <dgm:spPr/>
      <dgm:t>
        <a:bodyPr/>
        <a:lstStyle/>
        <a:p>
          <a:r>
            <a:rPr lang="en-GB" dirty="0"/>
            <a:t>Cash contributions from one or more Clubs</a:t>
          </a:r>
        </a:p>
      </dgm:t>
    </dgm:pt>
    <dgm:pt modelId="{7638B1B6-AFAD-450C-B26A-618522359EEB}" type="parTrans" cxnId="{67D05418-E288-4994-A03A-22F5A9151841}">
      <dgm:prSet/>
      <dgm:spPr/>
      <dgm:t>
        <a:bodyPr/>
        <a:lstStyle/>
        <a:p>
          <a:endParaRPr lang="en-GB"/>
        </a:p>
      </dgm:t>
    </dgm:pt>
    <dgm:pt modelId="{DDC68DB4-41C2-4967-91A6-BD3DE8D5A95A}" type="sibTrans" cxnId="{67D05418-E288-4994-A03A-22F5A9151841}">
      <dgm:prSet/>
      <dgm:spPr/>
      <dgm:t>
        <a:bodyPr/>
        <a:lstStyle/>
        <a:p>
          <a:endParaRPr lang="en-GB"/>
        </a:p>
      </dgm:t>
    </dgm:pt>
    <dgm:pt modelId="{78D8401A-6C79-4E60-836C-EC86AF8D67F1}">
      <dgm:prSet phldrT="[Text]"/>
      <dgm:spPr>
        <a:solidFill>
          <a:schemeClr val="accent2">
            <a:lumMod val="75000"/>
          </a:schemeClr>
        </a:solidFill>
      </dgm:spPr>
      <dgm:t>
        <a:bodyPr/>
        <a:lstStyle/>
        <a:p>
          <a:r>
            <a:rPr lang="en-GB" dirty="0"/>
            <a:t>District</a:t>
          </a:r>
        </a:p>
      </dgm:t>
    </dgm:pt>
    <dgm:pt modelId="{DC9020F0-6B9E-4613-BFFF-846FF7820286}" type="parTrans" cxnId="{FDDE623D-1D21-4B3E-BEAF-9477D266F819}">
      <dgm:prSet/>
      <dgm:spPr/>
      <dgm:t>
        <a:bodyPr/>
        <a:lstStyle/>
        <a:p>
          <a:endParaRPr lang="en-GB"/>
        </a:p>
      </dgm:t>
    </dgm:pt>
    <dgm:pt modelId="{2C3C129D-7C93-4DC2-804D-1C876D3C4591}" type="sibTrans" cxnId="{FDDE623D-1D21-4B3E-BEAF-9477D266F819}">
      <dgm:prSet/>
      <dgm:spPr/>
      <dgm:t>
        <a:bodyPr/>
        <a:lstStyle/>
        <a:p>
          <a:endParaRPr lang="en-GB"/>
        </a:p>
      </dgm:t>
    </dgm:pt>
    <dgm:pt modelId="{D2363494-DBB0-4574-B1D8-6A59D7DD8C80}">
      <dgm:prSet phldrT="[Text]" custT="1"/>
      <dgm:spPr/>
      <dgm:t>
        <a:bodyPr/>
        <a:lstStyle/>
        <a:p>
          <a:r>
            <a:rPr lang="en-GB" sz="2200" dirty="0"/>
            <a:t>District Grant contribution</a:t>
          </a:r>
        </a:p>
        <a:p>
          <a:r>
            <a:rPr lang="en-GB" sz="2200" dirty="0"/>
            <a:t>Equal match up to £1000</a:t>
          </a:r>
        </a:p>
        <a:p>
          <a:r>
            <a:rPr lang="en-GB" sz="2200" dirty="0"/>
            <a:t>(2021-22 will be less)</a:t>
          </a:r>
        </a:p>
      </dgm:t>
    </dgm:pt>
    <dgm:pt modelId="{5BEE6FDC-0523-4A47-A80E-6C723120CFD5}" type="parTrans" cxnId="{A348E499-B951-425B-A4FB-66F244F281DF}">
      <dgm:prSet/>
      <dgm:spPr/>
      <dgm:t>
        <a:bodyPr/>
        <a:lstStyle/>
        <a:p>
          <a:endParaRPr lang="en-GB"/>
        </a:p>
      </dgm:t>
    </dgm:pt>
    <dgm:pt modelId="{0C54FC1B-6575-4BF9-B971-2D30A935D76C}" type="sibTrans" cxnId="{A348E499-B951-425B-A4FB-66F244F281DF}">
      <dgm:prSet/>
      <dgm:spPr/>
      <dgm:t>
        <a:bodyPr/>
        <a:lstStyle/>
        <a:p>
          <a:endParaRPr lang="en-GB"/>
        </a:p>
      </dgm:t>
    </dgm:pt>
    <dgm:pt modelId="{EBA92B78-DDAE-4322-9418-871CF016EB53}" type="pres">
      <dgm:prSet presAssocID="{1407B24A-E6BA-417F-BE45-FCE09071675A}" presName="Name0" presStyleCnt="0">
        <dgm:presLayoutVars>
          <dgm:chMax val="5"/>
          <dgm:chPref val="5"/>
          <dgm:dir/>
          <dgm:animLvl val="lvl"/>
        </dgm:presLayoutVars>
      </dgm:prSet>
      <dgm:spPr/>
    </dgm:pt>
    <dgm:pt modelId="{A3C2DE44-BB4F-4280-A984-E96DF98E59A8}" type="pres">
      <dgm:prSet presAssocID="{87DBD509-CAE6-4626-BC0C-FEB7A5402065}" presName="parentText1" presStyleLbl="node1" presStyleIdx="0" presStyleCnt="2">
        <dgm:presLayoutVars>
          <dgm:chMax/>
          <dgm:chPref val="3"/>
          <dgm:bulletEnabled val="1"/>
        </dgm:presLayoutVars>
      </dgm:prSet>
      <dgm:spPr/>
    </dgm:pt>
    <dgm:pt modelId="{F298F61D-8C95-4ADF-9920-AD2C2620BFE5}" type="pres">
      <dgm:prSet presAssocID="{87DBD509-CAE6-4626-BC0C-FEB7A5402065}" presName="childText1" presStyleLbl="solidAlignAcc1" presStyleIdx="0" presStyleCnt="2">
        <dgm:presLayoutVars>
          <dgm:chMax val="0"/>
          <dgm:chPref val="0"/>
          <dgm:bulletEnabled val="1"/>
        </dgm:presLayoutVars>
      </dgm:prSet>
      <dgm:spPr/>
    </dgm:pt>
    <dgm:pt modelId="{4E313A52-4D7E-4262-BFAC-421FE115E5EA}" type="pres">
      <dgm:prSet presAssocID="{78D8401A-6C79-4E60-836C-EC86AF8D67F1}" presName="parentText2" presStyleLbl="node1" presStyleIdx="1" presStyleCnt="2" custLinFactNeighborX="3471" custLinFactNeighborY="16210">
        <dgm:presLayoutVars>
          <dgm:chMax/>
          <dgm:chPref val="3"/>
          <dgm:bulletEnabled val="1"/>
        </dgm:presLayoutVars>
      </dgm:prSet>
      <dgm:spPr/>
    </dgm:pt>
    <dgm:pt modelId="{48F71AB6-8E7A-4CF3-B25D-D795D8DA28B5}" type="pres">
      <dgm:prSet presAssocID="{78D8401A-6C79-4E60-836C-EC86AF8D67F1}" presName="childText2" presStyleLbl="solidAlignAcc1" presStyleIdx="1" presStyleCnt="2">
        <dgm:presLayoutVars>
          <dgm:chMax val="0"/>
          <dgm:chPref val="0"/>
          <dgm:bulletEnabled val="1"/>
        </dgm:presLayoutVars>
      </dgm:prSet>
      <dgm:spPr/>
    </dgm:pt>
  </dgm:ptLst>
  <dgm:cxnLst>
    <dgm:cxn modelId="{AC94DE02-6EF6-4598-83D3-C458EBECB29F}" type="presOf" srcId="{78D8401A-6C79-4E60-836C-EC86AF8D67F1}" destId="{4E313A52-4D7E-4262-BFAC-421FE115E5EA}" srcOrd="0" destOrd="0" presId="urn:microsoft.com/office/officeart/2009/3/layout/IncreasingArrowsProcess"/>
    <dgm:cxn modelId="{A40D3D0D-323C-4AB5-8856-F4B883D0D842}" type="presOf" srcId="{87DBD509-CAE6-4626-BC0C-FEB7A5402065}" destId="{A3C2DE44-BB4F-4280-A984-E96DF98E59A8}" srcOrd="0" destOrd="0" presId="urn:microsoft.com/office/officeart/2009/3/layout/IncreasingArrowsProcess"/>
    <dgm:cxn modelId="{67D05418-E288-4994-A03A-22F5A9151841}" srcId="{87DBD509-CAE6-4626-BC0C-FEB7A5402065}" destId="{E691669B-020D-4689-A9EF-1C6B85998254}" srcOrd="0" destOrd="0" parTransId="{7638B1B6-AFAD-450C-B26A-618522359EEB}" sibTransId="{DDC68DB4-41C2-4967-91A6-BD3DE8D5A95A}"/>
    <dgm:cxn modelId="{FDDE623D-1D21-4B3E-BEAF-9477D266F819}" srcId="{1407B24A-E6BA-417F-BE45-FCE09071675A}" destId="{78D8401A-6C79-4E60-836C-EC86AF8D67F1}" srcOrd="1" destOrd="0" parTransId="{DC9020F0-6B9E-4613-BFFF-846FF7820286}" sibTransId="{2C3C129D-7C93-4DC2-804D-1C876D3C4591}"/>
    <dgm:cxn modelId="{964D5646-C9ED-4994-884B-10D05F305D47}" srcId="{1407B24A-E6BA-417F-BE45-FCE09071675A}" destId="{87DBD509-CAE6-4626-BC0C-FEB7A5402065}" srcOrd="0" destOrd="0" parTransId="{A6B97841-A015-4191-BBC7-9B1C27BB6BA7}" sibTransId="{1BA7B5BF-C9C8-427A-946F-8AB6B7B41E45}"/>
    <dgm:cxn modelId="{9423566C-9ADF-4390-8402-9F1F0195B0A1}" type="presOf" srcId="{1407B24A-E6BA-417F-BE45-FCE09071675A}" destId="{EBA92B78-DDAE-4322-9418-871CF016EB53}" srcOrd="0" destOrd="0" presId="urn:microsoft.com/office/officeart/2009/3/layout/IncreasingArrowsProcess"/>
    <dgm:cxn modelId="{B0C97E88-C5C0-46DF-A3FB-6B9220515E5F}" type="presOf" srcId="{D2363494-DBB0-4574-B1D8-6A59D7DD8C80}" destId="{48F71AB6-8E7A-4CF3-B25D-D795D8DA28B5}" srcOrd="0" destOrd="0" presId="urn:microsoft.com/office/officeart/2009/3/layout/IncreasingArrowsProcess"/>
    <dgm:cxn modelId="{A348E499-B951-425B-A4FB-66F244F281DF}" srcId="{78D8401A-6C79-4E60-836C-EC86AF8D67F1}" destId="{D2363494-DBB0-4574-B1D8-6A59D7DD8C80}" srcOrd="0" destOrd="0" parTransId="{5BEE6FDC-0523-4A47-A80E-6C723120CFD5}" sibTransId="{0C54FC1B-6575-4BF9-B971-2D30A935D76C}"/>
    <dgm:cxn modelId="{4CD4EACE-EC4E-4863-B06B-783C66BDF768}" type="presOf" srcId="{E691669B-020D-4689-A9EF-1C6B85998254}" destId="{F298F61D-8C95-4ADF-9920-AD2C2620BFE5}" srcOrd="0" destOrd="0" presId="urn:microsoft.com/office/officeart/2009/3/layout/IncreasingArrowsProcess"/>
    <dgm:cxn modelId="{023973DF-5BBA-4B92-B87B-B01AB3313C1F}" type="presParOf" srcId="{EBA92B78-DDAE-4322-9418-871CF016EB53}" destId="{A3C2DE44-BB4F-4280-A984-E96DF98E59A8}" srcOrd="0" destOrd="0" presId="urn:microsoft.com/office/officeart/2009/3/layout/IncreasingArrowsProcess"/>
    <dgm:cxn modelId="{7176398A-F61F-4D0F-92E1-B73FF7A24AA7}" type="presParOf" srcId="{EBA92B78-DDAE-4322-9418-871CF016EB53}" destId="{F298F61D-8C95-4ADF-9920-AD2C2620BFE5}" srcOrd="1" destOrd="0" presId="urn:microsoft.com/office/officeart/2009/3/layout/IncreasingArrowsProcess"/>
    <dgm:cxn modelId="{23DC5887-4CF0-49D4-955C-31F02B989D36}" type="presParOf" srcId="{EBA92B78-DDAE-4322-9418-871CF016EB53}" destId="{4E313A52-4D7E-4262-BFAC-421FE115E5EA}" srcOrd="2" destOrd="0" presId="urn:microsoft.com/office/officeart/2009/3/layout/IncreasingArrowsProcess"/>
    <dgm:cxn modelId="{5B604996-E1E4-4094-865A-0D378DE9C298}" type="presParOf" srcId="{EBA92B78-DDAE-4322-9418-871CF016EB53}" destId="{48F71AB6-8E7A-4CF3-B25D-D795D8DA28B5}"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33B2AF-F4FA-4414-BF36-42EE3A96FB45}"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7D49C356-A3E6-4A49-B12D-8EC4E1AD3A45}">
      <dgm:prSet/>
      <dgm:spPr/>
      <dgm:t>
        <a:bodyPr/>
        <a:lstStyle/>
        <a:p>
          <a:r>
            <a:rPr lang="en-GB"/>
            <a:t>If you have a suitable project idea for a District Grant project</a:t>
          </a:r>
          <a:endParaRPr lang="en-US"/>
        </a:p>
      </dgm:t>
    </dgm:pt>
    <dgm:pt modelId="{376B6376-F776-433D-A231-54EE015ADA0C}" type="parTrans" cxnId="{C56AB07F-3324-4F4B-A03E-82BA46EC54BE}">
      <dgm:prSet/>
      <dgm:spPr/>
      <dgm:t>
        <a:bodyPr/>
        <a:lstStyle/>
        <a:p>
          <a:endParaRPr lang="en-US"/>
        </a:p>
      </dgm:t>
    </dgm:pt>
    <dgm:pt modelId="{19AF7E9D-B44A-424B-A669-E058CF89C6C8}" type="sibTrans" cxnId="{C56AB07F-3324-4F4B-A03E-82BA46EC54BE}">
      <dgm:prSet/>
      <dgm:spPr/>
      <dgm:t>
        <a:bodyPr/>
        <a:lstStyle/>
        <a:p>
          <a:endParaRPr lang="en-US"/>
        </a:p>
      </dgm:t>
    </dgm:pt>
    <dgm:pt modelId="{E4D5BCCD-3A9D-4B88-8E5C-CC87BD840439}">
      <dgm:prSet/>
      <dgm:spPr/>
      <dgm:t>
        <a:bodyPr/>
        <a:lstStyle/>
        <a:p>
          <a:r>
            <a:rPr lang="en-GB"/>
            <a:t>Ideally with no time constraints</a:t>
          </a:r>
          <a:endParaRPr lang="en-US"/>
        </a:p>
      </dgm:t>
    </dgm:pt>
    <dgm:pt modelId="{A6848CF3-2670-4B9F-9314-4331C98A0723}" type="parTrans" cxnId="{6A0CB164-616E-4E77-92A5-D9992CBBACBC}">
      <dgm:prSet/>
      <dgm:spPr/>
      <dgm:t>
        <a:bodyPr/>
        <a:lstStyle/>
        <a:p>
          <a:endParaRPr lang="en-US"/>
        </a:p>
      </dgm:t>
    </dgm:pt>
    <dgm:pt modelId="{A692ED14-5891-4A90-852A-A7CB0D55463C}" type="sibTrans" cxnId="{6A0CB164-616E-4E77-92A5-D9992CBBACBC}">
      <dgm:prSet/>
      <dgm:spPr/>
      <dgm:t>
        <a:bodyPr/>
        <a:lstStyle/>
        <a:p>
          <a:endParaRPr lang="en-US"/>
        </a:p>
      </dgm:t>
    </dgm:pt>
    <dgm:pt modelId="{4E266001-ED49-4607-A7CE-179E8BE4CDA4}">
      <dgm:prSet/>
      <dgm:spPr/>
      <dgm:t>
        <a:bodyPr/>
        <a:lstStyle/>
        <a:p>
          <a:r>
            <a:rPr lang="en-GB"/>
            <a:t>Submit it at any time for consideration when funds become available</a:t>
          </a:r>
          <a:endParaRPr lang="en-US"/>
        </a:p>
      </dgm:t>
    </dgm:pt>
    <dgm:pt modelId="{CFD3C00F-2105-40A9-BBA8-38E8C3EBE5D8}" type="parTrans" cxnId="{BBE0B349-DC3B-4AD2-B204-BF4E93C55628}">
      <dgm:prSet/>
      <dgm:spPr/>
      <dgm:t>
        <a:bodyPr/>
        <a:lstStyle/>
        <a:p>
          <a:endParaRPr lang="en-US"/>
        </a:p>
      </dgm:t>
    </dgm:pt>
    <dgm:pt modelId="{9B2AF67F-770E-4665-8DA3-7B4D8AB58350}" type="sibTrans" cxnId="{BBE0B349-DC3B-4AD2-B204-BF4E93C55628}">
      <dgm:prSet/>
      <dgm:spPr/>
      <dgm:t>
        <a:bodyPr/>
        <a:lstStyle/>
        <a:p>
          <a:endParaRPr lang="en-US"/>
        </a:p>
      </dgm:t>
    </dgm:pt>
    <dgm:pt modelId="{AEFF22B5-393E-477D-9803-219C48D9DAD6}" type="pres">
      <dgm:prSet presAssocID="{BE33B2AF-F4FA-4414-BF36-42EE3A96FB45}" presName="root" presStyleCnt="0">
        <dgm:presLayoutVars>
          <dgm:dir/>
          <dgm:resizeHandles val="exact"/>
        </dgm:presLayoutVars>
      </dgm:prSet>
      <dgm:spPr/>
    </dgm:pt>
    <dgm:pt modelId="{A40E70A2-0F46-41EB-B091-17A3210EEB90}" type="pres">
      <dgm:prSet presAssocID="{7D49C356-A3E6-4A49-B12D-8EC4E1AD3A45}" presName="compNode" presStyleCnt="0"/>
      <dgm:spPr/>
    </dgm:pt>
    <dgm:pt modelId="{DBFE793A-D044-481D-84AC-AE2DC64C0128}" type="pres">
      <dgm:prSet presAssocID="{7D49C356-A3E6-4A49-B12D-8EC4E1AD3A45}" presName="bgRect" presStyleLbl="bgShp" presStyleIdx="0" presStyleCnt="2"/>
      <dgm:spPr/>
    </dgm:pt>
    <dgm:pt modelId="{91E327FC-1296-4527-A9C3-6BB8D57A182B}" type="pres">
      <dgm:prSet presAssocID="{7D49C356-A3E6-4A49-B12D-8EC4E1AD3A4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9C33712C-26E3-4625-A2C3-F5ADA7959D45}" type="pres">
      <dgm:prSet presAssocID="{7D49C356-A3E6-4A49-B12D-8EC4E1AD3A45}" presName="spaceRect" presStyleCnt="0"/>
      <dgm:spPr/>
    </dgm:pt>
    <dgm:pt modelId="{34D1E553-330D-4591-AB79-70937B44DFD6}" type="pres">
      <dgm:prSet presAssocID="{7D49C356-A3E6-4A49-B12D-8EC4E1AD3A45}" presName="parTx" presStyleLbl="revTx" presStyleIdx="0" presStyleCnt="3">
        <dgm:presLayoutVars>
          <dgm:chMax val="0"/>
          <dgm:chPref val="0"/>
        </dgm:presLayoutVars>
      </dgm:prSet>
      <dgm:spPr/>
    </dgm:pt>
    <dgm:pt modelId="{8CB35C53-F127-4602-B2DF-B12D232A4340}" type="pres">
      <dgm:prSet presAssocID="{7D49C356-A3E6-4A49-B12D-8EC4E1AD3A45}" presName="desTx" presStyleLbl="revTx" presStyleIdx="1" presStyleCnt="3">
        <dgm:presLayoutVars/>
      </dgm:prSet>
      <dgm:spPr/>
    </dgm:pt>
    <dgm:pt modelId="{85C51EED-5B2F-4459-B338-9AEE93001CA6}" type="pres">
      <dgm:prSet presAssocID="{19AF7E9D-B44A-424B-A669-E058CF89C6C8}" presName="sibTrans" presStyleCnt="0"/>
      <dgm:spPr/>
    </dgm:pt>
    <dgm:pt modelId="{5144247D-2953-47BD-BAF3-623FDBC8C16E}" type="pres">
      <dgm:prSet presAssocID="{4E266001-ED49-4607-A7CE-179E8BE4CDA4}" presName="compNode" presStyleCnt="0"/>
      <dgm:spPr/>
    </dgm:pt>
    <dgm:pt modelId="{8ED3EC86-DF22-4FE9-8F10-941B00DEBCD8}" type="pres">
      <dgm:prSet presAssocID="{4E266001-ED49-4607-A7CE-179E8BE4CDA4}" presName="bgRect" presStyleLbl="bgShp" presStyleIdx="1" presStyleCnt="2"/>
      <dgm:spPr/>
    </dgm:pt>
    <dgm:pt modelId="{61C5185D-7109-4A0F-8F76-9B13D4F283BA}" type="pres">
      <dgm:prSet presAssocID="{4E266001-ED49-4607-A7CE-179E8BE4CDA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08D6F2BC-AE23-4382-B3F2-9E168DAE524B}" type="pres">
      <dgm:prSet presAssocID="{4E266001-ED49-4607-A7CE-179E8BE4CDA4}" presName="spaceRect" presStyleCnt="0"/>
      <dgm:spPr/>
    </dgm:pt>
    <dgm:pt modelId="{7CFED605-7BAE-4740-A735-3715F2BA7643}" type="pres">
      <dgm:prSet presAssocID="{4E266001-ED49-4607-A7CE-179E8BE4CDA4}" presName="parTx" presStyleLbl="revTx" presStyleIdx="2" presStyleCnt="3">
        <dgm:presLayoutVars>
          <dgm:chMax val="0"/>
          <dgm:chPref val="0"/>
        </dgm:presLayoutVars>
      </dgm:prSet>
      <dgm:spPr/>
    </dgm:pt>
  </dgm:ptLst>
  <dgm:cxnLst>
    <dgm:cxn modelId="{4B2E693E-1423-406E-BBCD-A534E1B958DA}" type="presOf" srcId="{7D49C356-A3E6-4A49-B12D-8EC4E1AD3A45}" destId="{34D1E553-330D-4591-AB79-70937B44DFD6}" srcOrd="0" destOrd="0" presId="urn:microsoft.com/office/officeart/2018/2/layout/IconVerticalSolidList"/>
    <dgm:cxn modelId="{6A0CB164-616E-4E77-92A5-D9992CBBACBC}" srcId="{7D49C356-A3E6-4A49-B12D-8EC4E1AD3A45}" destId="{E4D5BCCD-3A9D-4B88-8E5C-CC87BD840439}" srcOrd="0" destOrd="0" parTransId="{A6848CF3-2670-4B9F-9314-4331C98A0723}" sibTransId="{A692ED14-5891-4A90-852A-A7CB0D55463C}"/>
    <dgm:cxn modelId="{BBE0B349-DC3B-4AD2-B204-BF4E93C55628}" srcId="{BE33B2AF-F4FA-4414-BF36-42EE3A96FB45}" destId="{4E266001-ED49-4607-A7CE-179E8BE4CDA4}" srcOrd="1" destOrd="0" parTransId="{CFD3C00F-2105-40A9-BBA8-38E8C3EBE5D8}" sibTransId="{9B2AF67F-770E-4665-8DA3-7B4D8AB58350}"/>
    <dgm:cxn modelId="{03F5274E-982A-4F8E-820A-5BDB2B893264}" type="presOf" srcId="{BE33B2AF-F4FA-4414-BF36-42EE3A96FB45}" destId="{AEFF22B5-393E-477D-9803-219C48D9DAD6}" srcOrd="0" destOrd="0" presId="urn:microsoft.com/office/officeart/2018/2/layout/IconVerticalSolidList"/>
    <dgm:cxn modelId="{C56AB07F-3324-4F4B-A03E-82BA46EC54BE}" srcId="{BE33B2AF-F4FA-4414-BF36-42EE3A96FB45}" destId="{7D49C356-A3E6-4A49-B12D-8EC4E1AD3A45}" srcOrd="0" destOrd="0" parTransId="{376B6376-F776-433D-A231-54EE015ADA0C}" sibTransId="{19AF7E9D-B44A-424B-A669-E058CF89C6C8}"/>
    <dgm:cxn modelId="{0025E9C9-2D90-4342-A956-A83BC32C5DBD}" type="presOf" srcId="{E4D5BCCD-3A9D-4B88-8E5C-CC87BD840439}" destId="{8CB35C53-F127-4602-B2DF-B12D232A4340}" srcOrd="0" destOrd="0" presId="urn:microsoft.com/office/officeart/2018/2/layout/IconVerticalSolidList"/>
    <dgm:cxn modelId="{529D53EC-F562-49DC-A157-61ED02A07EAF}" type="presOf" srcId="{4E266001-ED49-4607-A7CE-179E8BE4CDA4}" destId="{7CFED605-7BAE-4740-A735-3715F2BA7643}" srcOrd="0" destOrd="0" presId="urn:microsoft.com/office/officeart/2018/2/layout/IconVerticalSolidList"/>
    <dgm:cxn modelId="{47A54C05-7F7E-4379-A298-ADDB1D30C30B}" type="presParOf" srcId="{AEFF22B5-393E-477D-9803-219C48D9DAD6}" destId="{A40E70A2-0F46-41EB-B091-17A3210EEB90}" srcOrd="0" destOrd="0" presId="urn:microsoft.com/office/officeart/2018/2/layout/IconVerticalSolidList"/>
    <dgm:cxn modelId="{0FF84409-8E36-4DBA-93FC-A99A66A61016}" type="presParOf" srcId="{A40E70A2-0F46-41EB-B091-17A3210EEB90}" destId="{DBFE793A-D044-481D-84AC-AE2DC64C0128}" srcOrd="0" destOrd="0" presId="urn:microsoft.com/office/officeart/2018/2/layout/IconVerticalSolidList"/>
    <dgm:cxn modelId="{0FCCA028-A362-4527-8349-CC18575C665D}" type="presParOf" srcId="{A40E70A2-0F46-41EB-B091-17A3210EEB90}" destId="{91E327FC-1296-4527-A9C3-6BB8D57A182B}" srcOrd="1" destOrd="0" presId="urn:microsoft.com/office/officeart/2018/2/layout/IconVerticalSolidList"/>
    <dgm:cxn modelId="{F19A1E18-B3EF-4931-8EAC-4922B027BA5D}" type="presParOf" srcId="{A40E70A2-0F46-41EB-B091-17A3210EEB90}" destId="{9C33712C-26E3-4625-A2C3-F5ADA7959D45}" srcOrd="2" destOrd="0" presId="urn:microsoft.com/office/officeart/2018/2/layout/IconVerticalSolidList"/>
    <dgm:cxn modelId="{11ABBD88-8E51-4C84-AD66-E20A2BC0D81A}" type="presParOf" srcId="{A40E70A2-0F46-41EB-B091-17A3210EEB90}" destId="{34D1E553-330D-4591-AB79-70937B44DFD6}" srcOrd="3" destOrd="0" presId="urn:microsoft.com/office/officeart/2018/2/layout/IconVerticalSolidList"/>
    <dgm:cxn modelId="{B5764C56-A2B2-4E32-BEF8-9D20DB8D05C6}" type="presParOf" srcId="{A40E70A2-0F46-41EB-B091-17A3210EEB90}" destId="{8CB35C53-F127-4602-B2DF-B12D232A4340}" srcOrd="4" destOrd="0" presId="urn:microsoft.com/office/officeart/2018/2/layout/IconVerticalSolidList"/>
    <dgm:cxn modelId="{CAFD7123-F6BD-4287-8FEF-5647F38028DB}" type="presParOf" srcId="{AEFF22B5-393E-477D-9803-219C48D9DAD6}" destId="{85C51EED-5B2F-4459-B338-9AEE93001CA6}" srcOrd="1" destOrd="0" presId="urn:microsoft.com/office/officeart/2018/2/layout/IconVerticalSolidList"/>
    <dgm:cxn modelId="{47388EC0-B91E-44C6-9C62-980756963EFA}" type="presParOf" srcId="{AEFF22B5-393E-477D-9803-219C48D9DAD6}" destId="{5144247D-2953-47BD-BAF3-623FDBC8C16E}" srcOrd="2" destOrd="0" presId="urn:microsoft.com/office/officeart/2018/2/layout/IconVerticalSolidList"/>
    <dgm:cxn modelId="{62185B8B-3260-40AB-8882-A3B00CCD265C}" type="presParOf" srcId="{5144247D-2953-47BD-BAF3-623FDBC8C16E}" destId="{8ED3EC86-DF22-4FE9-8F10-941B00DEBCD8}" srcOrd="0" destOrd="0" presId="urn:microsoft.com/office/officeart/2018/2/layout/IconVerticalSolidList"/>
    <dgm:cxn modelId="{AF2CC0E8-FB15-46B9-B1EE-B6E4CF1376C6}" type="presParOf" srcId="{5144247D-2953-47BD-BAF3-623FDBC8C16E}" destId="{61C5185D-7109-4A0F-8F76-9B13D4F283BA}" srcOrd="1" destOrd="0" presId="urn:microsoft.com/office/officeart/2018/2/layout/IconVerticalSolidList"/>
    <dgm:cxn modelId="{6C29C82B-F96C-429D-B1FC-381B5759678A}" type="presParOf" srcId="{5144247D-2953-47BD-BAF3-623FDBC8C16E}" destId="{08D6F2BC-AE23-4382-B3F2-9E168DAE524B}" srcOrd="2" destOrd="0" presId="urn:microsoft.com/office/officeart/2018/2/layout/IconVerticalSolidList"/>
    <dgm:cxn modelId="{A21941A3-02EA-469D-9249-4E3B8605855E}" type="presParOf" srcId="{5144247D-2953-47BD-BAF3-623FDBC8C16E}" destId="{7CFED605-7BAE-4740-A735-3715F2BA764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07B24A-E6BA-417F-BE45-FCE09071675A}"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GB"/>
        </a:p>
      </dgm:t>
    </dgm:pt>
    <dgm:pt modelId="{87DBD509-CAE6-4626-BC0C-FEB7A5402065}">
      <dgm:prSet phldrT="[Text]"/>
      <dgm:spPr>
        <a:solidFill>
          <a:schemeClr val="accent6">
            <a:lumMod val="75000"/>
          </a:schemeClr>
        </a:solidFill>
      </dgm:spPr>
      <dgm:t>
        <a:bodyPr/>
        <a:lstStyle/>
        <a:p>
          <a:r>
            <a:rPr lang="en-GB" dirty="0"/>
            <a:t>Club(s)</a:t>
          </a:r>
        </a:p>
      </dgm:t>
    </dgm:pt>
    <dgm:pt modelId="{A6B97841-A015-4191-BBC7-9B1C27BB6BA7}" type="parTrans" cxnId="{964D5646-C9ED-4994-884B-10D05F305D47}">
      <dgm:prSet/>
      <dgm:spPr/>
      <dgm:t>
        <a:bodyPr/>
        <a:lstStyle/>
        <a:p>
          <a:endParaRPr lang="en-GB"/>
        </a:p>
      </dgm:t>
    </dgm:pt>
    <dgm:pt modelId="{1BA7B5BF-C9C8-427A-946F-8AB6B7B41E45}" type="sibTrans" cxnId="{964D5646-C9ED-4994-884B-10D05F305D47}">
      <dgm:prSet/>
      <dgm:spPr/>
      <dgm:t>
        <a:bodyPr/>
        <a:lstStyle/>
        <a:p>
          <a:endParaRPr lang="en-GB"/>
        </a:p>
      </dgm:t>
    </dgm:pt>
    <dgm:pt modelId="{E691669B-020D-4689-A9EF-1C6B85998254}">
      <dgm:prSet phldrT="[Text]"/>
      <dgm:spPr/>
      <dgm:t>
        <a:bodyPr/>
        <a:lstStyle/>
        <a:p>
          <a:r>
            <a:rPr lang="en-GB" dirty="0"/>
            <a:t>Cash contributions from one or more Clubs</a:t>
          </a:r>
        </a:p>
      </dgm:t>
    </dgm:pt>
    <dgm:pt modelId="{7638B1B6-AFAD-450C-B26A-618522359EEB}" type="parTrans" cxnId="{67D05418-E288-4994-A03A-22F5A9151841}">
      <dgm:prSet/>
      <dgm:spPr/>
      <dgm:t>
        <a:bodyPr/>
        <a:lstStyle/>
        <a:p>
          <a:endParaRPr lang="en-GB"/>
        </a:p>
      </dgm:t>
    </dgm:pt>
    <dgm:pt modelId="{DDC68DB4-41C2-4967-91A6-BD3DE8D5A95A}" type="sibTrans" cxnId="{67D05418-E288-4994-A03A-22F5A9151841}">
      <dgm:prSet/>
      <dgm:spPr/>
      <dgm:t>
        <a:bodyPr/>
        <a:lstStyle/>
        <a:p>
          <a:endParaRPr lang="en-GB"/>
        </a:p>
      </dgm:t>
    </dgm:pt>
    <dgm:pt modelId="{78D8401A-6C79-4E60-836C-EC86AF8D67F1}">
      <dgm:prSet phldrT="[Text]"/>
      <dgm:spPr>
        <a:solidFill>
          <a:schemeClr val="accent2">
            <a:lumMod val="75000"/>
          </a:schemeClr>
        </a:solidFill>
      </dgm:spPr>
      <dgm:t>
        <a:bodyPr/>
        <a:lstStyle/>
        <a:p>
          <a:r>
            <a:rPr lang="en-GB" dirty="0"/>
            <a:t>District(s)</a:t>
          </a:r>
        </a:p>
      </dgm:t>
    </dgm:pt>
    <dgm:pt modelId="{DC9020F0-6B9E-4613-BFFF-846FF7820286}" type="parTrans" cxnId="{FDDE623D-1D21-4B3E-BEAF-9477D266F819}">
      <dgm:prSet/>
      <dgm:spPr/>
      <dgm:t>
        <a:bodyPr/>
        <a:lstStyle/>
        <a:p>
          <a:endParaRPr lang="en-GB"/>
        </a:p>
      </dgm:t>
    </dgm:pt>
    <dgm:pt modelId="{2C3C129D-7C93-4DC2-804D-1C876D3C4591}" type="sibTrans" cxnId="{FDDE623D-1D21-4B3E-BEAF-9477D266F819}">
      <dgm:prSet/>
      <dgm:spPr/>
      <dgm:t>
        <a:bodyPr/>
        <a:lstStyle/>
        <a:p>
          <a:endParaRPr lang="en-GB"/>
        </a:p>
      </dgm:t>
    </dgm:pt>
    <dgm:pt modelId="{D2363494-DBB0-4574-B1D8-6A59D7DD8C80}">
      <dgm:prSet phldrT="[Text]" custT="1"/>
      <dgm:spPr/>
      <dgm:t>
        <a:bodyPr/>
        <a:lstStyle/>
        <a:p>
          <a:r>
            <a:rPr lang="en-GB" sz="2200" dirty="0"/>
            <a:t>District Designated Fund contribution</a:t>
          </a:r>
        </a:p>
        <a:p>
          <a:r>
            <a:rPr lang="en-GB" sz="1800" dirty="0"/>
            <a:t>(determined by each District Foundation Committee)</a:t>
          </a:r>
          <a:endParaRPr lang="en-GB" sz="2200" dirty="0"/>
        </a:p>
      </dgm:t>
    </dgm:pt>
    <dgm:pt modelId="{5BEE6FDC-0523-4A47-A80E-6C723120CFD5}" type="parTrans" cxnId="{A348E499-B951-425B-A4FB-66F244F281DF}">
      <dgm:prSet/>
      <dgm:spPr/>
      <dgm:t>
        <a:bodyPr/>
        <a:lstStyle/>
        <a:p>
          <a:endParaRPr lang="en-GB"/>
        </a:p>
      </dgm:t>
    </dgm:pt>
    <dgm:pt modelId="{0C54FC1B-6575-4BF9-B971-2D30A935D76C}" type="sibTrans" cxnId="{A348E499-B951-425B-A4FB-66F244F281DF}">
      <dgm:prSet/>
      <dgm:spPr/>
      <dgm:t>
        <a:bodyPr/>
        <a:lstStyle/>
        <a:p>
          <a:endParaRPr lang="en-GB"/>
        </a:p>
      </dgm:t>
    </dgm:pt>
    <dgm:pt modelId="{260AD138-725E-4858-9172-D64A996E9AC1}">
      <dgm:prSet phldrT="[Text]"/>
      <dgm:spPr>
        <a:solidFill>
          <a:schemeClr val="accent5">
            <a:lumMod val="50000"/>
          </a:schemeClr>
        </a:solidFill>
      </dgm:spPr>
      <dgm:t>
        <a:bodyPr/>
        <a:lstStyle/>
        <a:p>
          <a:r>
            <a:rPr lang="en-GB" dirty="0"/>
            <a:t>World Fund</a:t>
          </a:r>
        </a:p>
      </dgm:t>
    </dgm:pt>
    <dgm:pt modelId="{F8660A6F-C452-4F6D-9146-959971CFE82A}" type="parTrans" cxnId="{AF8FFDC8-3852-453F-A3C6-7407C80D5F0E}">
      <dgm:prSet/>
      <dgm:spPr/>
      <dgm:t>
        <a:bodyPr/>
        <a:lstStyle/>
        <a:p>
          <a:endParaRPr lang="en-GB"/>
        </a:p>
      </dgm:t>
    </dgm:pt>
    <dgm:pt modelId="{04659589-5A2F-4B05-B029-EAB1DF7EB6CB}" type="sibTrans" cxnId="{AF8FFDC8-3852-453F-A3C6-7407C80D5F0E}">
      <dgm:prSet/>
      <dgm:spPr/>
      <dgm:t>
        <a:bodyPr/>
        <a:lstStyle/>
        <a:p>
          <a:endParaRPr lang="en-GB"/>
        </a:p>
      </dgm:t>
    </dgm:pt>
    <dgm:pt modelId="{042CF1D5-C19A-4625-B000-A063C7F3DC03}">
      <dgm:prSet phldrT="[Text]"/>
      <dgm:spPr/>
      <dgm:t>
        <a:bodyPr/>
        <a:lstStyle/>
        <a:p>
          <a:r>
            <a:rPr lang="en-GB" dirty="0"/>
            <a:t>100% match for DDF contribution</a:t>
          </a:r>
        </a:p>
      </dgm:t>
    </dgm:pt>
    <dgm:pt modelId="{AFD73C8E-DDAE-4BC4-8774-DD7DCA63852F}" type="parTrans" cxnId="{91595F9F-67DA-4E90-AAF5-152B2444BE24}">
      <dgm:prSet/>
      <dgm:spPr/>
      <dgm:t>
        <a:bodyPr/>
        <a:lstStyle/>
        <a:p>
          <a:endParaRPr lang="en-GB"/>
        </a:p>
      </dgm:t>
    </dgm:pt>
    <dgm:pt modelId="{DBE00FDD-7952-4C78-A52A-D4B569958AC3}" type="sibTrans" cxnId="{91595F9F-67DA-4E90-AAF5-152B2444BE24}">
      <dgm:prSet/>
      <dgm:spPr/>
      <dgm:t>
        <a:bodyPr/>
        <a:lstStyle/>
        <a:p>
          <a:endParaRPr lang="en-GB"/>
        </a:p>
      </dgm:t>
    </dgm:pt>
    <dgm:pt modelId="{EBA92B78-DDAE-4322-9418-871CF016EB53}" type="pres">
      <dgm:prSet presAssocID="{1407B24A-E6BA-417F-BE45-FCE09071675A}" presName="Name0" presStyleCnt="0">
        <dgm:presLayoutVars>
          <dgm:chMax val="5"/>
          <dgm:chPref val="5"/>
          <dgm:dir/>
          <dgm:animLvl val="lvl"/>
        </dgm:presLayoutVars>
      </dgm:prSet>
      <dgm:spPr/>
    </dgm:pt>
    <dgm:pt modelId="{A3C2DE44-BB4F-4280-A984-E96DF98E59A8}" type="pres">
      <dgm:prSet presAssocID="{87DBD509-CAE6-4626-BC0C-FEB7A5402065}" presName="parentText1" presStyleLbl="node1" presStyleIdx="0" presStyleCnt="3">
        <dgm:presLayoutVars>
          <dgm:chMax/>
          <dgm:chPref val="3"/>
          <dgm:bulletEnabled val="1"/>
        </dgm:presLayoutVars>
      </dgm:prSet>
      <dgm:spPr/>
    </dgm:pt>
    <dgm:pt modelId="{F298F61D-8C95-4ADF-9920-AD2C2620BFE5}" type="pres">
      <dgm:prSet presAssocID="{87DBD509-CAE6-4626-BC0C-FEB7A5402065}" presName="childText1" presStyleLbl="solidAlignAcc1" presStyleIdx="0" presStyleCnt="3">
        <dgm:presLayoutVars>
          <dgm:chMax val="0"/>
          <dgm:chPref val="0"/>
          <dgm:bulletEnabled val="1"/>
        </dgm:presLayoutVars>
      </dgm:prSet>
      <dgm:spPr/>
    </dgm:pt>
    <dgm:pt modelId="{4E313A52-4D7E-4262-BFAC-421FE115E5EA}" type="pres">
      <dgm:prSet presAssocID="{78D8401A-6C79-4E60-836C-EC86AF8D67F1}" presName="parentText2" presStyleLbl="node1" presStyleIdx="1" presStyleCnt="3">
        <dgm:presLayoutVars>
          <dgm:chMax/>
          <dgm:chPref val="3"/>
          <dgm:bulletEnabled val="1"/>
        </dgm:presLayoutVars>
      </dgm:prSet>
      <dgm:spPr/>
    </dgm:pt>
    <dgm:pt modelId="{48F71AB6-8E7A-4CF3-B25D-D795D8DA28B5}" type="pres">
      <dgm:prSet presAssocID="{78D8401A-6C79-4E60-836C-EC86AF8D67F1}" presName="childText2" presStyleLbl="solidAlignAcc1" presStyleIdx="1" presStyleCnt="3">
        <dgm:presLayoutVars>
          <dgm:chMax val="0"/>
          <dgm:chPref val="0"/>
          <dgm:bulletEnabled val="1"/>
        </dgm:presLayoutVars>
      </dgm:prSet>
      <dgm:spPr/>
    </dgm:pt>
    <dgm:pt modelId="{3C31E562-299B-4F0A-9955-24CD343A7145}" type="pres">
      <dgm:prSet presAssocID="{260AD138-725E-4858-9172-D64A996E9AC1}" presName="parentText3" presStyleLbl="node1" presStyleIdx="2" presStyleCnt="3">
        <dgm:presLayoutVars>
          <dgm:chMax/>
          <dgm:chPref val="3"/>
          <dgm:bulletEnabled val="1"/>
        </dgm:presLayoutVars>
      </dgm:prSet>
      <dgm:spPr/>
    </dgm:pt>
    <dgm:pt modelId="{135F59A2-4ADF-49B9-88B2-F3B8BC7D5E9D}" type="pres">
      <dgm:prSet presAssocID="{260AD138-725E-4858-9172-D64A996E9AC1}" presName="childText3" presStyleLbl="solidAlignAcc1" presStyleIdx="2" presStyleCnt="3">
        <dgm:presLayoutVars>
          <dgm:chMax val="0"/>
          <dgm:chPref val="0"/>
          <dgm:bulletEnabled val="1"/>
        </dgm:presLayoutVars>
      </dgm:prSet>
      <dgm:spPr/>
    </dgm:pt>
  </dgm:ptLst>
  <dgm:cxnLst>
    <dgm:cxn modelId="{AC94DE02-6EF6-4598-83D3-C458EBECB29F}" type="presOf" srcId="{78D8401A-6C79-4E60-836C-EC86AF8D67F1}" destId="{4E313A52-4D7E-4262-BFAC-421FE115E5EA}" srcOrd="0" destOrd="0" presId="urn:microsoft.com/office/officeart/2009/3/layout/IncreasingArrowsProcess"/>
    <dgm:cxn modelId="{A40D3D0D-323C-4AB5-8856-F4B883D0D842}" type="presOf" srcId="{87DBD509-CAE6-4626-BC0C-FEB7A5402065}" destId="{A3C2DE44-BB4F-4280-A984-E96DF98E59A8}" srcOrd="0" destOrd="0" presId="urn:microsoft.com/office/officeart/2009/3/layout/IncreasingArrowsProcess"/>
    <dgm:cxn modelId="{67D05418-E288-4994-A03A-22F5A9151841}" srcId="{87DBD509-CAE6-4626-BC0C-FEB7A5402065}" destId="{E691669B-020D-4689-A9EF-1C6B85998254}" srcOrd="0" destOrd="0" parTransId="{7638B1B6-AFAD-450C-B26A-618522359EEB}" sibTransId="{DDC68DB4-41C2-4967-91A6-BD3DE8D5A95A}"/>
    <dgm:cxn modelId="{FDDE623D-1D21-4B3E-BEAF-9477D266F819}" srcId="{1407B24A-E6BA-417F-BE45-FCE09071675A}" destId="{78D8401A-6C79-4E60-836C-EC86AF8D67F1}" srcOrd="1" destOrd="0" parTransId="{DC9020F0-6B9E-4613-BFFF-846FF7820286}" sibTransId="{2C3C129D-7C93-4DC2-804D-1C876D3C4591}"/>
    <dgm:cxn modelId="{3B7A465F-D43A-4443-9E0D-5F717530C246}" type="presOf" srcId="{260AD138-725E-4858-9172-D64A996E9AC1}" destId="{3C31E562-299B-4F0A-9955-24CD343A7145}" srcOrd="0" destOrd="0" presId="urn:microsoft.com/office/officeart/2009/3/layout/IncreasingArrowsProcess"/>
    <dgm:cxn modelId="{964D5646-C9ED-4994-884B-10D05F305D47}" srcId="{1407B24A-E6BA-417F-BE45-FCE09071675A}" destId="{87DBD509-CAE6-4626-BC0C-FEB7A5402065}" srcOrd="0" destOrd="0" parTransId="{A6B97841-A015-4191-BBC7-9B1C27BB6BA7}" sibTransId="{1BA7B5BF-C9C8-427A-946F-8AB6B7B41E45}"/>
    <dgm:cxn modelId="{9423566C-9ADF-4390-8402-9F1F0195B0A1}" type="presOf" srcId="{1407B24A-E6BA-417F-BE45-FCE09071675A}" destId="{EBA92B78-DDAE-4322-9418-871CF016EB53}" srcOrd="0" destOrd="0" presId="urn:microsoft.com/office/officeart/2009/3/layout/IncreasingArrowsProcess"/>
    <dgm:cxn modelId="{B0C97E88-C5C0-46DF-A3FB-6B9220515E5F}" type="presOf" srcId="{D2363494-DBB0-4574-B1D8-6A59D7DD8C80}" destId="{48F71AB6-8E7A-4CF3-B25D-D795D8DA28B5}" srcOrd="0" destOrd="0" presId="urn:microsoft.com/office/officeart/2009/3/layout/IncreasingArrowsProcess"/>
    <dgm:cxn modelId="{A348E499-B951-425B-A4FB-66F244F281DF}" srcId="{78D8401A-6C79-4E60-836C-EC86AF8D67F1}" destId="{D2363494-DBB0-4574-B1D8-6A59D7DD8C80}" srcOrd="0" destOrd="0" parTransId="{5BEE6FDC-0523-4A47-A80E-6C723120CFD5}" sibTransId="{0C54FC1B-6575-4BF9-B971-2D30A935D76C}"/>
    <dgm:cxn modelId="{91595F9F-67DA-4E90-AAF5-152B2444BE24}" srcId="{260AD138-725E-4858-9172-D64A996E9AC1}" destId="{042CF1D5-C19A-4625-B000-A063C7F3DC03}" srcOrd="0" destOrd="0" parTransId="{AFD73C8E-DDAE-4BC4-8774-DD7DCA63852F}" sibTransId="{DBE00FDD-7952-4C78-A52A-D4B569958AC3}"/>
    <dgm:cxn modelId="{9EF8E4C3-9D9F-411D-BB84-088410BD108B}" type="presOf" srcId="{042CF1D5-C19A-4625-B000-A063C7F3DC03}" destId="{135F59A2-4ADF-49B9-88B2-F3B8BC7D5E9D}" srcOrd="0" destOrd="0" presId="urn:microsoft.com/office/officeart/2009/3/layout/IncreasingArrowsProcess"/>
    <dgm:cxn modelId="{AF8FFDC8-3852-453F-A3C6-7407C80D5F0E}" srcId="{1407B24A-E6BA-417F-BE45-FCE09071675A}" destId="{260AD138-725E-4858-9172-D64A996E9AC1}" srcOrd="2" destOrd="0" parTransId="{F8660A6F-C452-4F6D-9146-959971CFE82A}" sibTransId="{04659589-5A2F-4B05-B029-EAB1DF7EB6CB}"/>
    <dgm:cxn modelId="{4CD4EACE-EC4E-4863-B06B-783C66BDF768}" type="presOf" srcId="{E691669B-020D-4689-A9EF-1C6B85998254}" destId="{F298F61D-8C95-4ADF-9920-AD2C2620BFE5}" srcOrd="0" destOrd="0" presId="urn:microsoft.com/office/officeart/2009/3/layout/IncreasingArrowsProcess"/>
    <dgm:cxn modelId="{023973DF-5BBA-4B92-B87B-B01AB3313C1F}" type="presParOf" srcId="{EBA92B78-DDAE-4322-9418-871CF016EB53}" destId="{A3C2DE44-BB4F-4280-A984-E96DF98E59A8}" srcOrd="0" destOrd="0" presId="urn:microsoft.com/office/officeart/2009/3/layout/IncreasingArrowsProcess"/>
    <dgm:cxn modelId="{7176398A-F61F-4D0F-92E1-B73FF7A24AA7}" type="presParOf" srcId="{EBA92B78-DDAE-4322-9418-871CF016EB53}" destId="{F298F61D-8C95-4ADF-9920-AD2C2620BFE5}" srcOrd="1" destOrd="0" presId="urn:microsoft.com/office/officeart/2009/3/layout/IncreasingArrowsProcess"/>
    <dgm:cxn modelId="{23DC5887-4CF0-49D4-955C-31F02B989D36}" type="presParOf" srcId="{EBA92B78-DDAE-4322-9418-871CF016EB53}" destId="{4E313A52-4D7E-4262-BFAC-421FE115E5EA}" srcOrd="2" destOrd="0" presId="urn:microsoft.com/office/officeart/2009/3/layout/IncreasingArrowsProcess"/>
    <dgm:cxn modelId="{5B604996-E1E4-4094-865A-0D378DE9C298}" type="presParOf" srcId="{EBA92B78-DDAE-4322-9418-871CF016EB53}" destId="{48F71AB6-8E7A-4CF3-B25D-D795D8DA28B5}" srcOrd="3" destOrd="0" presId="urn:microsoft.com/office/officeart/2009/3/layout/IncreasingArrowsProcess"/>
    <dgm:cxn modelId="{78886032-314A-42F0-88BB-BEF757310B5F}" type="presParOf" srcId="{EBA92B78-DDAE-4322-9418-871CF016EB53}" destId="{3C31E562-299B-4F0A-9955-24CD343A7145}" srcOrd="4" destOrd="0" presId="urn:microsoft.com/office/officeart/2009/3/layout/IncreasingArrowsProcess"/>
    <dgm:cxn modelId="{A22EA99A-60BD-4444-A1AE-7873515A8F13}" type="presParOf" srcId="{EBA92B78-DDAE-4322-9418-871CF016EB53}" destId="{135F59A2-4ADF-49B9-88B2-F3B8BC7D5E9D}"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C2DE44-BB4F-4280-A984-E96DF98E59A8}">
      <dsp:nvSpPr>
        <dsp:cNvPr id="0" name=""/>
        <dsp:cNvSpPr/>
      </dsp:nvSpPr>
      <dsp:spPr>
        <a:xfrm>
          <a:off x="0" y="403233"/>
          <a:ext cx="7886700" cy="1148697"/>
        </a:xfrm>
        <a:prstGeom prst="rightArrow">
          <a:avLst>
            <a:gd name="adj1" fmla="val 50000"/>
            <a:gd name="adj2" fmla="val 5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56" numCol="1" spcCol="1270" anchor="ctr" anchorCtr="0">
          <a:noAutofit/>
        </a:bodyPr>
        <a:lstStyle/>
        <a:p>
          <a:pPr marL="0" lvl="0" indent="0" algn="l" defTabSz="977900">
            <a:lnSpc>
              <a:spcPct val="90000"/>
            </a:lnSpc>
            <a:spcBef>
              <a:spcPct val="0"/>
            </a:spcBef>
            <a:spcAft>
              <a:spcPct val="35000"/>
            </a:spcAft>
            <a:buNone/>
          </a:pPr>
          <a:r>
            <a:rPr lang="en-GB" sz="2200" kern="1200" dirty="0"/>
            <a:t>Club(s)</a:t>
          </a:r>
        </a:p>
      </dsp:txBody>
      <dsp:txXfrm>
        <a:off x="0" y="690407"/>
        <a:ext cx="7599526" cy="574349"/>
      </dsp:txXfrm>
    </dsp:sp>
    <dsp:sp modelId="{F298F61D-8C95-4ADF-9920-AD2C2620BFE5}">
      <dsp:nvSpPr>
        <dsp:cNvPr id="0" name=""/>
        <dsp:cNvSpPr/>
      </dsp:nvSpPr>
      <dsp:spPr>
        <a:xfrm>
          <a:off x="0" y="1291891"/>
          <a:ext cx="3643655" cy="256395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Cash contributions from one or more Clubs</a:t>
          </a:r>
        </a:p>
      </dsp:txBody>
      <dsp:txXfrm>
        <a:off x="0" y="1291891"/>
        <a:ext cx="3643655" cy="2563954"/>
      </dsp:txXfrm>
    </dsp:sp>
    <dsp:sp modelId="{4E313A52-4D7E-4262-BFAC-421FE115E5EA}">
      <dsp:nvSpPr>
        <dsp:cNvPr id="0" name=""/>
        <dsp:cNvSpPr/>
      </dsp:nvSpPr>
      <dsp:spPr>
        <a:xfrm>
          <a:off x="3643655" y="972208"/>
          <a:ext cx="4243044" cy="1148697"/>
        </a:xfrm>
        <a:prstGeom prst="rightArrow">
          <a:avLst>
            <a:gd name="adj1" fmla="val 50000"/>
            <a:gd name="adj2" fmla="val 5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56" numCol="1" spcCol="1270" anchor="ctr" anchorCtr="0">
          <a:noAutofit/>
        </a:bodyPr>
        <a:lstStyle/>
        <a:p>
          <a:pPr marL="0" lvl="0" indent="0" algn="l" defTabSz="977900">
            <a:lnSpc>
              <a:spcPct val="90000"/>
            </a:lnSpc>
            <a:spcBef>
              <a:spcPct val="0"/>
            </a:spcBef>
            <a:spcAft>
              <a:spcPct val="35000"/>
            </a:spcAft>
            <a:buNone/>
          </a:pPr>
          <a:r>
            <a:rPr lang="en-GB" sz="2200" kern="1200" dirty="0"/>
            <a:t>District</a:t>
          </a:r>
        </a:p>
      </dsp:txBody>
      <dsp:txXfrm>
        <a:off x="3643655" y="1259382"/>
        <a:ext cx="3955870" cy="574349"/>
      </dsp:txXfrm>
    </dsp:sp>
    <dsp:sp modelId="{48F71AB6-8E7A-4CF3-B25D-D795D8DA28B5}">
      <dsp:nvSpPr>
        <dsp:cNvPr id="0" name=""/>
        <dsp:cNvSpPr/>
      </dsp:nvSpPr>
      <dsp:spPr>
        <a:xfrm>
          <a:off x="3643655" y="1674662"/>
          <a:ext cx="3643655" cy="256395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District Grant contribution</a:t>
          </a:r>
        </a:p>
        <a:p>
          <a:pPr marL="0" lvl="0" indent="0" algn="l" defTabSz="977900">
            <a:lnSpc>
              <a:spcPct val="90000"/>
            </a:lnSpc>
            <a:spcBef>
              <a:spcPct val="0"/>
            </a:spcBef>
            <a:spcAft>
              <a:spcPct val="35000"/>
            </a:spcAft>
            <a:buNone/>
          </a:pPr>
          <a:r>
            <a:rPr lang="en-GB" sz="2200" kern="1200" dirty="0"/>
            <a:t>Equal match up to £1000</a:t>
          </a:r>
        </a:p>
        <a:p>
          <a:pPr marL="0" lvl="0" indent="0" algn="l" defTabSz="977900">
            <a:lnSpc>
              <a:spcPct val="90000"/>
            </a:lnSpc>
            <a:spcBef>
              <a:spcPct val="0"/>
            </a:spcBef>
            <a:spcAft>
              <a:spcPct val="35000"/>
            </a:spcAft>
            <a:buNone/>
          </a:pPr>
          <a:r>
            <a:rPr lang="en-GB" sz="2200" kern="1200" dirty="0"/>
            <a:t>(2021-22 will be less)</a:t>
          </a:r>
        </a:p>
      </dsp:txBody>
      <dsp:txXfrm>
        <a:off x="3643655" y="1674662"/>
        <a:ext cx="3643655" cy="25639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E793A-D044-481D-84AC-AE2DC64C0128}">
      <dsp:nvSpPr>
        <dsp:cNvPr id="0" name=""/>
        <dsp:cNvSpPr/>
      </dsp:nvSpPr>
      <dsp:spPr>
        <a:xfrm>
          <a:off x="0" y="754300"/>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327FC-1296-4527-A9C3-6BB8D57A182B}">
      <dsp:nvSpPr>
        <dsp:cNvPr id="0" name=""/>
        <dsp:cNvSpPr/>
      </dsp:nvSpPr>
      <dsp:spPr>
        <a:xfrm>
          <a:off x="421247" y="1067625"/>
          <a:ext cx="765905" cy="76590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4D1E553-330D-4591-AB79-70937B44DFD6}">
      <dsp:nvSpPr>
        <dsp:cNvPr id="0" name=""/>
        <dsp:cNvSpPr/>
      </dsp:nvSpPr>
      <dsp:spPr>
        <a:xfrm>
          <a:off x="1608401" y="754300"/>
          <a:ext cx="3549015"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If you have a suitable project idea for a District Grant project</a:t>
          </a:r>
          <a:endParaRPr lang="en-US" sz="2500" kern="1200"/>
        </a:p>
      </dsp:txBody>
      <dsp:txXfrm>
        <a:off x="1608401" y="754300"/>
        <a:ext cx="3549015" cy="1392555"/>
      </dsp:txXfrm>
    </dsp:sp>
    <dsp:sp modelId="{8CB35C53-F127-4602-B2DF-B12D232A4340}">
      <dsp:nvSpPr>
        <dsp:cNvPr id="0" name=""/>
        <dsp:cNvSpPr/>
      </dsp:nvSpPr>
      <dsp:spPr>
        <a:xfrm>
          <a:off x="5157416" y="754300"/>
          <a:ext cx="2729283"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800100">
            <a:lnSpc>
              <a:spcPct val="90000"/>
            </a:lnSpc>
            <a:spcBef>
              <a:spcPct val="0"/>
            </a:spcBef>
            <a:spcAft>
              <a:spcPct val="35000"/>
            </a:spcAft>
            <a:buNone/>
          </a:pPr>
          <a:r>
            <a:rPr lang="en-GB" sz="1800" kern="1200"/>
            <a:t>Ideally with no time constraints</a:t>
          </a:r>
          <a:endParaRPr lang="en-US" sz="1800" kern="1200"/>
        </a:p>
      </dsp:txBody>
      <dsp:txXfrm>
        <a:off x="5157416" y="754300"/>
        <a:ext cx="2729283" cy="1392555"/>
      </dsp:txXfrm>
    </dsp:sp>
    <dsp:sp modelId="{8ED3EC86-DF22-4FE9-8F10-941B00DEBCD8}">
      <dsp:nvSpPr>
        <dsp:cNvPr id="0" name=""/>
        <dsp:cNvSpPr/>
      </dsp:nvSpPr>
      <dsp:spPr>
        <a:xfrm>
          <a:off x="0" y="2494994"/>
          <a:ext cx="7886700" cy="1392555"/>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C5185D-7109-4A0F-8F76-9B13D4F283BA}">
      <dsp:nvSpPr>
        <dsp:cNvPr id="0" name=""/>
        <dsp:cNvSpPr/>
      </dsp:nvSpPr>
      <dsp:spPr>
        <a:xfrm>
          <a:off x="421247" y="2808319"/>
          <a:ext cx="765905" cy="76590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CFED605-7BAE-4740-A735-3715F2BA7643}">
      <dsp:nvSpPr>
        <dsp:cNvPr id="0" name=""/>
        <dsp:cNvSpPr/>
      </dsp:nvSpPr>
      <dsp:spPr>
        <a:xfrm>
          <a:off x="1608401" y="2494994"/>
          <a:ext cx="6278298" cy="13925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7379" tIns="147379" rIns="147379" bIns="147379" numCol="1" spcCol="1270" anchor="ctr" anchorCtr="0">
          <a:noAutofit/>
        </a:bodyPr>
        <a:lstStyle/>
        <a:p>
          <a:pPr marL="0" lvl="0" indent="0" algn="l" defTabSz="1111250">
            <a:lnSpc>
              <a:spcPct val="90000"/>
            </a:lnSpc>
            <a:spcBef>
              <a:spcPct val="0"/>
            </a:spcBef>
            <a:spcAft>
              <a:spcPct val="35000"/>
            </a:spcAft>
            <a:buNone/>
          </a:pPr>
          <a:r>
            <a:rPr lang="en-GB" sz="2500" kern="1200"/>
            <a:t>Submit it at any time for consideration when funds become available</a:t>
          </a:r>
          <a:endParaRPr lang="en-US" sz="2500" kern="1200"/>
        </a:p>
      </dsp:txBody>
      <dsp:txXfrm>
        <a:off x="1608401" y="2494994"/>
        <a:ext cx="6278298" cy="13925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C2DE44-BB4F-4280-A984-E96DF98E59A8}">
      <dsp:nvSpPr>
        <dsp:cNvPr id="0" name=""/>
        <dsp:cNvSpPr/>
      </dsp:nvSpPr>
      <dsp:spPr>
        <a:xfrm>
          <a:off x="0" y="405061"/>
          <a:ext cx="7886700" cy="1148604"/>
        </a:xfrm>
        <a:prstGeom prst="rightArrow">
          <a:avLst>
            <a:gd name="adj1" fmla="val 50000"/>
            <a:gd name="adj2" fmla="val 5000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Club(s)</a:t>
          </a:r>
        </a:p>
      </dsp:txBody>
      <dsp:txXfrm>
        <a:off x="0" y="692212"/>
        <a:ext cx="7599549" cy="574302"/>
      </dsp:txXfrm>
    </dsp:sp>
    <dsp:sp modelId="{F298F61D-8C95-4ADF-9920-AD2C2620BFE5}">
      <dsp:nvSpPr>
        <dsp:cNvPr id="0" name=""/>
        <dsp:cNvSpPr/>
      </dsp:nvSpPr>
      <dsp:spPr>
        <a:xfrm>
          <a:off x="0" y="1290800"/>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Cash contributions from one or more Clubs</a:t>
          </a:r>
        </a:p>
      </dsp:txBody>
      <dsp:txXfrm>
        <a:off x="0" y="1290800"/>
        <a:ext cx="2429103" cy="2212634"/>
      </dsp:txXfrm>
    </dsp:sp>
    <dsp:sp modelId="{4E313A52-4D7E-4262-BFAC-421FE115E5EA}">
      <dsp:nvSpPr>
        <dsp:cNvPr id="0" name=""/>
        <dsp:cNvSpPr/>
      </dsp:nvSpPr>
      <dsp:spPr>
        <a:xfrm>
          <a:off x="2429103" y="787929"/>
          <a:ext cx="5457596" cy="1148604"/>
        </a:xfrm>
        <a:prstGeom prst="rightArrow">
          <a:avLst>
            <a:gd name="adj1" fmla="val 50000"/>
            <a:gd name="adj2" fmla="val 50000"/>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District(s)</a:t>
          </a:r>
        </a:p>
      </dsp:txBody>
      <dsp:txXfrm>
        <a:off x="2429103" y="1075080"/>
        <a:ext cx="5170445" cy="574302"/>
      </dsp:txXfrm>
    </dsp:sp>
    <dsp:sp modelId="{48F71AB6-8E7A-4CF3-B25D-D795D8DA28B5}">
      <dsp:nvSpPr>
        <dsp:cNvPr id="0" name=""/>
        <dsp:cNvSpPr/>
      </dsp:nvSpPr>
      <dsp:spPr>
        <a:xfrm>
          <a:off x="2429103" y="1673668"/>
          <a:ext cx="2429103" cy="2212634"/>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District Designated Fund contribution</a:t>
          </a:r>
        </a:p>
        <a:p>
          <a:pPr marL="0" lvl="0" indent="0" algn="l" defTabSz="977900">
            <a:lnSpc>
              <a:spcPct val="90000"/>
            </a:lnSpc>
            <a:spcBef>
              <a:spcPct val="0"/>
            </a:spcBef>
            <a:spcAft>
              <a:spcPct val="35000"/>
            </a:spcAft>
            <a:buNone/>
          </a:pPr>
          <a:r>
            <a:rPr lang="en-GB" sz="1800" kern="1200" dirty="0"/>
            <a:t>(determined by each District Foundation Committee)</a:t>
          </a:r>
          <a:endParaRPr lang="en-GB" sz="2200" kern="1200" dirty="0"/>
        </a:p>
      </dsp:txBody>
      <dsp:txXfrm>
        <a:off x="2429103" y="1673668"/>
        <a:ext cx="2429103" cy="2212634"/>
      </dsp:txXfrm>
    </dsp:sp>
    <dsp:sp modelId="{3C31E562-299B-4F0A-9955-24CD343A7145}">
      <dsp:nvSpPr>
        <dsp:cNvPr id="0" name=""/>
        <dsp:cNvSpPr/>
      </dsp:nvSpPr>
      <dsp:spPr>
        <a:xfrm>
          <a:off x="4858207" y="1170797"/>
          <a:ext cx="3028492" cy="1148604"/>
        </a:xfrm>
        <a:prstGeom prst="rightArrow">
          <a:avLst>
            <a:gd name="adj1" fmla="val 50000"/>
            <a:gd name="adj2" fmla="val 50000"/>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254000" bIns="182341" numCol="1" spcCol="1270" anchor="ctr" anchorCtr="0">
          <a:noAutofit/>
        </a:bodyPr>
        <a:lstStyle/>
        <a:p>
          <a:pPr marL="0" lvl="0" indent="0" algn="l" defTabSz="977900">
            <a:lnSpc>
              <a:spcPct val="90000"/>
            </a:lnSpc>
            <a:spcBef>
              <a:spcPct val="0"/>
            </a:spcBef>
            <a:spcAft>
              <a:spcPct val="35000"/>
            </a:spcAft>
            <a:buNone/>
          </a:pPr>
          <a:r>
            <a:rPr lang="en-GB" sz="2200" kern="1200" dirty="0"/>
            <a:t>World Fund</a:t>
          </a:r>
        </a:p>
      </dsp:txBody>
      <dsp:txXfrm>
        <a:off x="4858207" y="1457948"/>
        <a:ext cx="2741341" cy="574302"/>
      </dsp:txXfrm>
    </dsp:sp>
    <dsp:sp modelId="{135F59A2-4ADF-49B9-88B2-F3B8BC7D5E9D}">
      <dsp:nvSpPr>
        <dsp:cNvPr id="0" name=""/>
        <dsp:cNvSpPr/>
      </dsp:nvSpPr>
      <dsp:spPr>
        <a:xfrm>
          <a:off x="4858207" y="2056536"/>
          <a:ext cx="2429103" cy="2180252"/>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GB" sz="2200" kern="1200" dirty="0"/>
            <a:t>100% match for DDF contribution</a:t>
          </a:r>
        </a:p>
      </dsp:txBody>
      <dsp:txXfrm>
        <a:off x="4858207" y="2056536"/>
        <a:ext cx="2429103" cy="2180252"/>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7F92AF09-2822-41E6-B02E-34AF11DC07DB}"/>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59" name="Rectangle 3">
            <a:extLst>
              <a:ext uri="{FF2B5EF4-FFF2-40B4-BE49-F238E27FC236}">
                <a16:creationId xmlns:a16="http://schemas.microsoft.com/office/drawing/2014/main" id="{22547FC7-42E6-47EE-B3E1-EE1B0D0E62BA}"/>
              </a:ext>
            </a:extLst>
          </p:cNvPr>
          <p:cNvSpPr>
            <a:spLocks noGrp="1" noChangeArrowheads="1"/>
          </p:cNvSpPr>
          <p:nvPr>
            <p:ph type="dt" sz="quarter"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0" name="Rectangle 4">
            <a:extLst>
              <a:ext uri="{FF2B5EF4-FFF2-40B4-BE49-F238E27FC236}">
                <a16:creationId xmlns:a16="http://schemas.microsoft.com/office/drawing/2014/main" id="{EB19261E-ED66-4F3F-9752-9C325FF218F0}"/>
              </a:ext>
            </a:extLst>
          </p:cNvPr>
          <p:cNvSpPr>
            <a:spLocks noGrp="1" noChangeArrowheads="1"/>
          </p:cNvSpPr>
          <p:nvPr>
            <p:ph type="ftr" sz="quarter" idx="2"/>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9461" name="Rectangle 5">
            <a:extLst>
              <a:ext uri="{FF2B5EF4-FFF2-40B4-BE49-F238E27FC236}">
                <a16:creationId xmlns:a16="http://schemas.microsoft.com/office/drawing/2014/main" id="{41407432-FE7F-493D-87FA-24F94EB50388}"/>
              </a:ext>
            </a:extLst>
          </p:cNvPr>
          <p:cNvSpPr>
            <a:spLocks noGrp="1" noChangeArrowheads="1"/>
          </p:cNvSpPr>
          <p:nvPr>
            <p:ph type="sldNum" sz="quarter" idx="3"/>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573FA5C8-AB74-4058-B2E4-5B37DDF6F9F3}"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58E1D01-2747-451E-A891-D0F4C44BB2A4}"/>
              </a:ext>
            </a:extLst>
          </p:cNvPr>
          <p:cNvSpPr>
            <a:spLocks noGrp="1" noChangeArrowheads="1"/>
          </p:cNvSpPr>
          <p:nvPr>
            <p:ph type="hdr" sz="quarter"/>
          </p:nvPr>
        </p:nvSpPr>
        <p:spPr bwMode="auto">
          <a:xfrm>
            <a:off x="1"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5" name="Rectangle 3">
            <a:extLst>
              <a:ext uri="{FF2B5EF4-FFF2-40B4-BE49-F238E27FC236}">
                <a16:creationId xmlns:a16="http://schemas.microsoft.com/office/drawing/2014/main" id="{6F94967D-2E89-4656-AD0F-0EC0CE07538A}"/>
              </a:ext>
            </a:extLst>
          </p:cNvPr>
          <p:cNvSpPr>
            <a:spLocks noGrp="1" noChangeArrowheads="1"/>
          </p:cNvSpPr>
          <p:nvPr>
            <p:ph type="dt" idx="1"/>
          </p:nvPr>
        </p:nvSpPr>
        <p:spPr bwMode="auto">
          <a:xfrm>
            <a:off x="3889177" y="0"/>
            <a:ext cx="2975173" cy="500166"/>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16388" name="Rectangle 4">
            <a:extLst>
              <a:ext uri="{FF2B5EF4-FFF2-40B4-BE49-F238E27FC236}">
                <a16:creationId xmlns:a16="http://schemas.microsoft.com/office/drawing/2014/main" id="{15BC3A1E-D7EA-4F35-9790-7F2A026DE9BE}"/>
              </a:ext>
            </a:extLst>
          </p:cNvPr>
          <p:cNvSpPr>
            <a:spLocks noGrp="1" noRot="1" noChangeAspect="1" noChangeArrowheads="1" noTextEdit="1"/>
          </p:cNvSpPr>
          <p:nvPr>
            <p:ph type="sldImg" idx="2"/>
          </p:nvPr>
        </p:nvSpPr>
        <p:spPr bwMode="auto">
          <a:xfrm>
            <a:off x="935038" y="749300"/>
            <a:ext cx="4995862" cy="37480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33343207-308F-4B0A-9BF5-E244B3D28EF3}"/>
              </a:ext>
            </a:extLst>
          </p:cNvPr>
          <p:cNvSpPr>
            <a:spLocks noGrp="1" noChangeArrowheads="1"/>
          </p:cNvSpPr>
          <p:nvPr>
            <p:ph type="body" sz="quarter" idx="3"/>
          </p:nvPr>
        </p:nvSpPr>
        <p:spPr bwMode="auto">
          <a:xfrm>
            <a:off x="915558" y="4749015"/>
            <a:ext cx="5033235" cy="4498079"/>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E94AC48D-EEA6-48A6-85A4-05FB4DE2AC1E}"/>
              </a:ext>
            </a:extLst>
          </p:cNvPr>
          <p:cNvSpPr>
            <a:spLocks noGrp="1" noChangeArrowheads="1"/>
          </p:cNvSpPr>
          <p:nvPr>
            <p:ph type="ftr" sz="quarter" idx="4"/>
          </p:nvPr>
        </p:nvSpPr>
        <p:spPr bwMode="auto">
          <a:xfrm>
            <a:off x="1"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defTabSz="931863" eaLnBrk="0" hangingPunct="0">
              <a:defRPr sz="1200">
                <a:latin typeface="Arial" pitchFamily="-107" charset="0"/>
                <a:ea typeface="ヒラギノ角ゴ Pro W3" pitchFamily="-107" charset="-128"/>
                <a:cs typeface="ヒラギノ角ゴ Pro W3" pitchFamily="-107" charset="-128"/>
              </a:defRPr>
            </a:lvl1pPr>
          </a:lstStyle>
          <a:p>
            <a:pPr>
              <a:defRPr/>
            </a:pPr>
            <a:endParaRPr lang="en-US"/>
          </a:p>
        </p:txBody>
      </p:sp>
      <p:sp>
        <p:nvSpPr>
          <p:cNvPr id="3079" name="Rectangle 7">
            <a:extLst>
              <a:ext uri="{FF2B5EF4-FFF2-40B4-BE49-F238E27FC236}">
                <a16:creationId xmlns:a16="http://schemas.microsoft.com/office/drawing/2014/main" id="{0E0FD2B1-5394-4D98-8A1F-A5C222676BF7}"/>
              </a:ext>
            </a:extLst>
          </p:cNvPr>
          <p:cNvSpPr>
            <a:spLocks noGrp="1" noChangeArrowheads="1"/>
          </p:cNvSpPr>
          <p:nvPr>
            <p:ph type="sldNum" sz="quarter" idx="5"/>
          </p:nvPr>
        </p:nvSpPr>
        <p:spPr bwMode="auto">
          <a:xfrm>
            <a:off x="3889177" y="9496323"/>
            <a:ext cx="2975173" cy="500165"/>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B328599D-C784-4995-9AE9-932881279A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1pPr>
    <a:lvl2pPr marL="4572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2pPr>
    <a:lvl3pPr marL="9144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3pPr>
    <a:lvl4pPr marL="13716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4pPr>
    <a:lvl5pPr marL="1828800" algn="l" rtl="0" eaLnBrk="0" fontAlgn="base" hangingPunct="0">
      <a:spcBef>
        <a:spcPct val="30000"/>
      </a:spcBef>
      <a:spcAft>
        <a:spcPct val="0"/>
      </a:spcAft>
      <a:defRPr sz="1200" kern="1200">
        <a:solidFill>
          <a:schemeClr val="tx1"/>
        </a:solidFill>
        <a:latin typeface="Arial" pitchFamily="-107" charset="0"/>
        <a:ea typeface="ヒラギノ角ゴ Pro W3" pitchFamily="-107" charset="-128"/>
        <a:cs typeface="ヒラギノ角ゴ Pro W3" pitchFamily="-107"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3E77644-AE28-4EB1-A3EA-29DF8E8A0ABB}" type="slidenum">
              <a:rPr kumimoji="0" lang="en-GB" altLang="en-US" sz="13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altLang="en-US" sz="13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644255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Annual Fund is the ‘default’ when someone donates to The Rotary Foundation. It is the core project fund that will be used in three year’s time to provide the District with its new District Designated Fund (DDF) allocation.</a:t>
            </a:r>
          </a:p>
          <a:p>
            <a:r>
              <a:rPr lang="en-US" altLang="en-US" dirty="0">
                <a:latin typeface="Arial" panose="020B0604020202020204" pitchFamily="34" charset="0"/>
                <a:cs typeface="Arial" panose="020B0604020202020204" pitchFamily="34" charset="0"/>
              </a:rPr>
              <a:t>The Permanent Fund usually receives donations from legacy (contributions from wills). It is not spent, with the income from the fund being added to the Annual Fund donations to boost the new DDF allocation.</a:t>
            </a:r>
          </a:p>
          <a:p>
            <a:r>
              <a:rPr lang="en-US" altLang="en-US" dirty="0">
                <a:latin typeface="Arial" panose="020B0604020202020204" pitchFamily="34" charset="0"/>
                <a:cs typeface="Arial" panose="020B0604020202020204" pitchFamily="34" charset="0"/>
              </a:rPr>
              <a:t>The Polio Fund is specific to the Polio Eradication work.</a:t>
            </a:r>
          </a:p>
          <a:p>
            <a:r>
              <a:rPr lang="en-US" altLang="en-US" dirty="0">
                <a:latin typeface="Arial" panose="020B0604020202020204" pitchFamily="34" charset="0"/>
                <a:cs typeface="Arial" panose="020B0604020202020204" pitchFamily="34" charset="0"/>
              </a:rPr>
              <a:t>The Disaster Relief Fund is new and is explained on the next slide.</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4</a:t>
            </a:fld>
            <a:endParaRPr lang="en-US" altLang="en-US" sz="1300"/>
          </a:p>
        </p:txBody>
      </p:sp>
    </p:spTree>
    <p:extLst>
      <p:ext uri="{BB962C8B-B14F-4D97-AF65-F5344CB8AC3E}">
        <p14:creationId xmlns:p14="http://schemas.microsoft.com/office/powerpoint/2010/main" val="1688895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Annual Fund is the ‘default’ when someone donates to The Rotary Foundation. It is the core project fund that will be used in three year’s time to provide the District with its new District Designated Fund (DDF) allocation.</a:t>
            </a:r>
          </a:p>
          <a:p>
            <a:r>
              <a:rPr lang="en-US" altLang="en-US" dirty="0">
                <a:latin typeface="Arial" panose="020B0604020202020204" pitchFamily="34" charset="0"/>
                <a:cs typeface="Arial" panose="020B0604020202020204" pitchFamily="34" charset="0"/>
              </a:rPr>
              <a:t>The Permanent Fund usually receives donations from legacy (contributions from wills). It is not spent, with the income from the fund being added to the Annual Fund donations to boost the new DDF allocation.</a:t>
            </a:r>
          </a:p>
          <a:p>
            <a:r>
              <a:rPr lang="en-US" altLang="en-US" dirty="0">
                <a:latin typeface="Arial" panose="020B0604020202020204" pitchFamily="34" charset="0"/>
                <a:cs typeface="Arial" panose="020B0604020202020204" pitchFamily="34" charset="0"/>
              </a:rPr>
              <a:t>The Polio Fund is specific to the Polio Eradication work.</a:t>
            </a:r>
          </a:p>
          <a:p>
            <a:r>
              <a:rPr lang="en-US" altLang="en-US" dirty="0">
                <a:latin typeface="Arial" panose="020B0604020202020204" pitchFamily="34" charset="0"/>
                <a:cs typeface="Arial" panose="020B0604020202020204" pitchFamily="34" charset="0"/>
              </a:rPr>
              <a:t>The Disaster Relief Fund is new and is explained on the next slide.</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6</a:t>
            </a:fld>
            <a:endParaRPr lang="en-US" altLang="en-US" sz="1300"/>
          </a:p>
        </p:txBody>
      </p:sp>
    </p:spTree>
    <p:extLst>
      <p:ext uri="{BB962C8B-B14F-4D97-AF65-F5344CB8AC3E}">
        <p14:creationId xmlns:p14="http://schemas.microsoft.com/office/powerpoint/2010/main" val="2039474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Slide Image Placeholder 1"/>
          <p:cNvSpPr>
            <a:spLocks noGrp="1" noRot="1" noChangeAspect="1" noTextEdit="1"/>
          </p:cNvSpPr>
          <p:nvPr>
            <p:ph type="sldImg"/>
          </p:nvPr>
        </p:nvSpPr>
        <p:spPr>
          <a:ln/>
        </p:spPr>
      </p:sp>
      <p:sp>
        <p:nvSpPr>
          <p:cNvPr id="4515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cs typeface="Arial" panose="020B0604020202020204" pitchFamily="34" charset="0"/>
              </a:rPr>
              <a:t>The Project Funding is split into two. Half from every District makes up the World Fund, with the other half being returned to the control of the District as the new District Designated Fund (DDF).</a:t>
            </a:r>
          </a:p>
        </p:txBody>
      </p:sp>
      <p:sp>
        <p:nvSpPr>
          <p:cNvPr id="451588" name="Slide Number Placeholder 3"/>
          <p:cNvSpPr txBox="1">
            <a:spLocks noGrp="1"/>
          </p:cNvSpPr>
          <p:nvPr/>
        </p:nvSpPr>
        <p:spPr bwMode="auto">
          <a:xfrm>
            <a:off x="3809984" y="11161339"/>
            <a:ext cx="2916012" cy="588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4E066895-D786-4214-B7CA-A1FD1FCA8B41}" type="slidenum">
              <a:rPr lang="en-US" altLang="en-US" sz="1300"/>
              <a:pPr algn="r" eaLnBrk="1" hangingPunct="1"/>
              <a:t>7</a:t>
            </a:fld>
            <a:endParaRPr lang="en-US" altLang="en-US" sz="1300"/>
          </a:p>
        </p:txBody>
      </p:sp>
    </p:spTree>
    <p:extLst>
      <p:ext uri="{BB962C8B-B14F-4D97-AF65-F5344CB8AC3E}">
        <p14:creationId xmlns:p14="http://schemas.microsoft.com/office/powerpoint/2010/main" val="3939964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Slide Image Placeholder 1"/>
          <p:cNvSpPr>
            <a:spLocks noGrp="1" noRot="1" noChangeAspect="1" noTextEdit="1"/>
          </p:cNvSpPr>
          <p:nvPr>
            <p:ph type="sldImg"/>
          </p:nvPr>
        </p:nvSpPr>
        <p:spPr>
          <a:ln/>
        </p:spPr>
      </p:sp>
      <p:sp>
        <p:nvSpPr>
          <p:cNvPr id="457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latin typeface="Arial" panose="020B0604020202020204" pitchFamily="34" charset="0"/>
              <a:cs typeface="Arial" panose="020B0604020202020204" pitchFamily="34" charset="0"/>
            </a:endParaRPr>
          </a:p>
        </p:txBody>
      </p:sp>
      <p:sp>
        <p:nvSpPr>
          <p:cNvPr id="457732" name="Slide Number Placeholder 3"/>
          <p:cNvSpPr txBox="1">
            <a:spLocks noGrp="1"/>
          </p:cNvSpPr>
          <p:nvPr/>
        </p:nvSpPr>
        <p:spPr bwMode="auto">
          <a:xfrm>
            <a:off x="3891047" y="10379672"/>
            <a:ext cx="2978055" cy="54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171" tIns="49086" rIns="98171" bIns="49086" anchor="b"/>
          <a:lstStyle>
            <a:lvl1pPr defTabSz="931863">
              <a:defRPr>
                <a:solidFill>
                  <a:schemeClr val="tx1"/>
                </a:solidFill>
                <a:latin typeface="Arial" panose="020B0604020202020204" pitchFamily="34" charset="0"/>
                <a:cs typeface="Arial" panose="020B0604020202020204" pitchFamily="34" charset="0"/>
              </a:defRPr>
            </a:lvl1pPr>
            <a:lvl2pPr marL="742950" indent="-285750" defTabSz="931863">
              <a:defRPr>
                <a:solidFill>
                  <a:schemeClr val="tx1"/>
                </a:solidFill>
                <a:latin typeface="Arial" panose="020B0604020202020204" pitchFamily="34" charset="0"/>
                <a:cs typeface="Arial" panose="020B0604020202020204" pitchFamily="34" charset="0"/>
              </a:defRPr>
            </a:lvl2pPr>
            <a:lvl3pPr marL="1143000" indent="-228600" defTabSz="931863">
              <a:defRPr>
                <a:solidFill>
                  <a:schemeClr val="tx1"/>
                </a:solidFill>
                <a:latin typeface="Arial" panose="020B0604020202020204" pitchFamily="34" charset="0"/>
                <a:cs typeface="Arial" panose="020B0604020202020204" pitchFamily="34" charset="0"/>
              </a:defRPr>
            </a:lvl3pPr>
            <a:lvl4pPr marL="1600200" indent="-228600" defTabSz="931863">
              <a:defRPr>
                <a:solidFill>
                  <a:schemeClr val="tx1"/>
                </a:solidFill>
                <a:latin typeface="Arial" panose="020B0604020202020204" pitchFamily="34" charset="0"/>
                <a:cs typeface="Arial" panose="020B0604020202020204" pitchFamily="34" charset="0"/>
              </a:defRPr>
            </a:lvl4pPr>
            <a:lvl5pPr marL="2057400" indent="-228600" defTabSz="931863">
              <a:defRPr>
                <a:solidFill>
                  <a:schemeClr val="tx1"/>
                </a:solidFill>
                <a:latin typeface="Arial" panose="020B0604020202020204" pitchFamily="34" charset="0"/>
                <a:cs typeface="Arial" panose="020B0604020202020204" pitchFamily="34" charset="0"/>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defTabSz="981811" eaLnBrk="1" fontAlgn="auto" hangingPunct="1">
              <a:spcBef>
                <a:spcPts val="0"/>
              </a:spcBef>
              <a:spcAft>
                <a:spcPts val="0"/>
              </a:spcAft>
              <a:defRPr/>
            </a:pPr>
            <a:fld id="{017C0138-D4E0-48BE-BEC0-732BFEBE30F4}" type="slidenum">
              <a:rPr lang="en-US" altLang="en-US" sz="1300" kern="0"/>
              <a:pPr algn="r" defTabSz="981811" eaLnBrk="1" fontAlgn="auto" hangingPunct="1">
                <a:spcBef>
                  <a:spcPts val="0"/>
                </a:spcBef>
                <a:spcAft>
                  <a:spcPts val="0"/>
                </a:spcAft>
                <a:defRPr/>
              </a:pPr>
              <a:t>17</a:t>
            </a:fld>
            <a:endParaRPr lang="en-US" altLang="en-US" sz="1300" kern="0"/>
          </a:p>
        </p:txBody>
      </p:sp>
    </p:spTree>
    <p:extLst>
      <p:ext uri="{BB962C8B-B14F-4D97-AF65-F5344CB8AC3E}">
        <p14:creationId xmlns:p14="http://schemas.microsoft.com/office/powerpoint/2010/main" val="944386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Title 1"/>
          <p:cNvSpPr>
            <a:spLocks noGrp="1"/>
          </p:cNvSpPr>
          <p:nvPr>
            <p:ph type="ctrTitle"/>
          </p:nvPr>
        </p:nvSpPr>
        <p:spPr>
          <a:xfrm>
            <a:off x="0" y="3429000"/>
            <a:ext cx="9144000" cy="990600"/>
          </a:xfrm>
          <a:prstGeom prst="rect">
            <a:avLst/>
          </a:prstGeom>
          <a:solidFill>
            <a:srgbClr val="005DAA"/>
          </a:solidFill>
          <a:effectLst>
            <a:outerShdw blurRad="57150" dist="50800" dir="2700000" algn="tl" rotWithShape="0">
              <a:srgbClr val="000000">
                <a:alpha val="40000"/>
              </a:srgbClr>
            </a:outerShdw>
          </a:effectLst>
        </p:spPr>
        <p:txBody>
          <a:bodyPr lIns="548640" tIns="0" rIns="0" bIns="91440" anchor="ctr" anchorCtr="0">
            <a:noAutofit/>
          </a:bodyPr>
          <a:lstStyle>
            <a:lvl1pPr algn="ctr">
              <a:defRPr sz="4400" b="0" i="0">
                <a:solidFill>
                  <a:schemeClr val="bg1"/>
                </a:solidFill>
                <a:latin typeface="Arial Narrow"/>
                <a:cs typeface="Arial Narrow"/>
              </a:defRPr>
            </a:lvl1pPr>
          </a:lstStyle>
          <a:p>
            <a:r>
              <a:rPr lang="en-US" dirty="0"/>
              <a:t>Click to edit Master title style</a:t>
            </a:r>
          </a:p>
        </p:txBody>
      </p:sp>
      <p:sp>
        <p:nvSpPr>
          <p:cNvPr id="8" name="Subtitle 2"/>
          <p:cNvSpPr>
            <a:spLocks noGrp="1"/>
          </p:cNvSpPr>
          <p:nvPr>
            <p:ph type="subTitle" idx="1"/>
          </p:nvPr>
        </p:nvSpPr>
        <p:spPr>
          <a:xfrm>
            <a:off x="1600200" y="4611744"/>
            <a:ext cx="6400800" cy="950856"/>
          </a:xfrm>
          <a:prstGeom prst="rect">
            <a:avLst/>
          </a:prstGeom>
        </p:spPr>
        <p:txBody>
          <a:bodyPr lIns="0" tIns="0" rIns="0" bIns="0">
            <a:normAutofit/>
          </a:bodyPr>
          <a:lstStyle>
            <a:lvl1pPr marL="0" indent="0" algn="ctr">
              <a:buNone/>
              <a:defRPr sz="2200">
                <a:solidFill>
                  <a:srgbClr val="005DAA"/>
                </a:solidFill>
                <a:latin typeface="Georgia"/>
                <a:cs typeface="Georgi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9204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771D36-C8F3-4368-BEE4-DC592AD4C0B1}"/>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5" name="Rectangle 4">
            <a:extLst>
              <a:ext uri="{FF2B5EF4-FFF2-40B4-BE49-F238E27FC236}">
                <a16:creationId xmlns:a16="http://schemas.microsoft.com/office/drawing/2014/main" id="{80AAC13F-4EEF-411F-98C1-00654323EF1E}"/>
              </a:ext>
            </a:extLst>
          </p:cNvPr>
          <p:cNvSpPr>
            <a:spLocks noChangeArrowheads="1"/>
          </p:cNvSpPr>
          <p:nvPr userDrawn="1"/>
        </p:nvSpPr>
        <p:spPr bwMode="auto">
          <a:xfrm>
            <a:off x="0" y="365125"/>
            <a:ext cx="9144000" cy="625475"/>
          </a:xfrm>
          <a:prstGeom prst="rect">
            <a:avLst/>
          </a:prstGeom>
          <a:solidFill>
            <a:srgbClr val="005DAA"/>
          </a:solidFill>
          <a:ln>
            <a:noFill/>
          </a:ln>
          <a:effectLst>
            <a:outerShdw blurRad="88900" dist="61087" dir="5400000" rotWithShape="0">
              <a:srgbClr val="808080">
                <a:alpha val="2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3" name="Content Placeholder 2"/>
          <p:cNvSpPr>
            <a:spLocks noGrp="1"/>
          </p:cNvSpPr>
          <p:nvPr>
            <p:ph idx="1"/>
          </p:nvPr>
        </p:nvSpPr>
        <p:spPr>
          <a:xfrm>
            <a:off x="457200" y="1219200"/>
            <a:ext cx="8229600" cy="4525963"/>
          </a:xfrm>
          <a:prstGeom prst="rect">
            <a:avLst/>
          </a:prstGeom>
        </p:spPr>
        <p:txBody>
          <a:bodyPr/>
          <a:lstStyle>
            <a:lvl1pPr>
              <a:defRPr sz="3000">
                <a:solidFill>
                  <a:srgbClr val="58585A"/>
                </a:solidFill>
                <a:latin typeface="Georgia"/>
                <a:cs typeface="Georgia"/>
              </a:defRPr>
            </a:lvl1pPr>
            <a:lvl2pPr>
              <a:defRPr sz="2600">
                <a:solidFill>
                  <a:srgbClr val="58585A"/>
                </a:solidFill>
                <a:latin typeface="Georgia"/>
                <a:cs typeface="Georgia"/>
              </a:defRPr>
            </a:lvl2pPr>
            <a:lvl3pPr>
              <a:defRPr sz="2200">
                <a:solidFill>
                  <a:srgbClr val="58585A"/>
                </a:solidFill>
                <a:latin typeface="Georgia"/>
                <a:cs typeface="Georgia"/>
              </a:defRPr>
            </a:lvl3pPr>
            <a:lvl4pPr>
              <a:defRPr sz="1800">
                <a:solidFill>
                  <a:srgbClr val="58585A"/>
                </a:solidFill>
                <a:latin typeface="Georgia"/>
                <a:cs typeface="Georgia"/>
              </a:defRPr>
            </a:lvl4pPr>
            <a:lvl5pPr>
              <a:defRPr sz="1600">
                <a:solidFill>
                  <a:srgbClr val="58585A"/>
                </a:solidFill>
                <a:latin typeface="Georgia"/>
                <a:cs typeface="Georgi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a:extLst>
              <a:ext uri="{FF2B5EF4-FFF2-40B4-BE49-F238E27FC236}">
                <a16:creationId xmlns:a16="http://schemas.microsoft.com/office/drawing/2014/main" id="{3B5A2746-57EC-4E9D-9022-E265AFD75ED9}"/>
              </a:ext>
            </a:extLst>
          </p:cNvPr>
          <p:cNvSpPr>
            <a:spLocks noGrp="1"/>
          </p:cNvSpPr>
          <p:nvPr>
            <p:ph type="title"/>
          </p:nvPr>
        </p:nvSpPr>
        <p:spPr>
          <a:xfrm>
            <a:off x="628650" y="365125"/>
            <a:ext cx="7886700" cy="62547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7" name="Slide Number Placeholder 6">
            <a:extLst>
              <a:ext uri="{FF2B5EF4-FFF2-40B4-BE49-F238E27FC236}">
                <a16:creationId xmlns:a16="http://schemas.microsoft.com/office/drawing/2014/main" id="{AB03E294-DBB4-4A56-B8BC-D708587FEC67}"/>
              </a:ext>
            </a:extLst>
          </p:cNvPr>
          <p:cNvSpPr>
            <a:spLocks noGrp="1"/>
          </p:cNvSpPr>
          <p:nvPr>
            <p:ph type="sldNum" sz="quarter" idx="10"/>
          </p:nvPr>
        </p:nvSpPr>
        <p:spPr/>
        <p:txBody>
          <a:bodyPr/>
          <a:lstStyle/>
          <a:p>
            <a:endParaRPr lang="en-GB" dirty="0"/>
          </a:p>
        </p:txBody>
      </p:sp>
    </p:spTree>
    <p:extLst>
      <p:ext uri="{BB962C8B-B14F-4D97-AF65-F5344CB8AC3E}">
        <p14:creationId xmlns:p14="http://schemas.microsoft.com/office/powerpoint/2010/main" val="15880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lgn="l">
              <a:defRPr sz="3600">
                <a:latin typeface="Arial Narrow"/>
                <a:cs typeface="Arial Narrow"/>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atin typeface="Georgia"/>
                <a:cs typeface="Georgia"/>
              </a:defRPr>
            </a:lvl1pPr>
            <a:lvl2pPr>
              <a:defRPr sz="2400">
                <a:latin typeface="Georgia"/>
                <a:cs typeface="Georgia"/>
              </a:defRPr>
            </a:lvl2pPr>
            <a:lvl3pPr>
              <a:defRPr sz="2000">
                <a:latin typeface="Georgia"/>
                <a:cs typeface="Georgia"/>
              </a:defRPr>
            </a:lvl3pPr>
            <a:lvl4pPr>
              <a:defRPr sz="1800">
                <a:latin typeface="Georgia"/>
                <a:cs typeface="Georgia"/>
              </a:defRPr>
            </a:lvl4pPr>
            <a:lvl5pPr>
              <a:defRPr sz="1800">
                <a:latin typeface="Georgia"/>
                <a:cs typeface="Georgia"/>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4">
            <a:extLst>
              <a:ext uri="{FF2B5EF4-FFF2-40B4-BE49-F238E27FC236}">
                <a16:creationId xmlns:a16="http://schemas.microsoft.com/office/drawing/2014/main" id="{27EAA0DA-C3D9-4CF6-8BBE-A0F2A8823DBB}"/>
              </a:ext>
            </a:extLst>
          </p:cNvPr>
          <p:cNvSpPr>
            <a:spLocks noGrp="1"/>
          </p:cNvSpPr>
          <p:nvPr>
            <p:ph type="sldNum" sz="quarter" idx="10"/>
          </p:nvPr>
        </p:nvSpPr>
        <p:spPr/>
        <p:txBody>
          <a:bodyPr/>
          <a:lstStyle/>
          <a:p>
            <a:fld id="{3E767AA5-690E-4F75-9135-9559C85281EE}" type="slidenum">
              <a:rPr lang="en-GB" smtClean="0"/>
              <a:t>‹#›</a:t>
            </a:fld>
            <a:endParaRPr lang="en-GB"/>
          </a:p>
        </p:txBody>
      </p:sp>
    </p:spTree>
    <p:extLst>
      <p:ext uri="{BB962C8B-B14F-4D97-AF65-F5344CB8AC3E}">
        <p14:creationId xmlns:p14="http://schemas.microsoft.com/office/powerpoint/2010/main" val="1075888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6E671B9-92DC-4A99-9C3A-B940BE10A38A}"/>
              </a:ext>
            </a:extLst>
          </p:cNvPr>
          <p:cNvSpPr/>
          <p:nvPr userDrawn="1"/>
        </p:nvSpPr>
        <p:spPr>
          <a:xfrm>
            <a:off x="0" y="0"/>
            <a:ext cx="9144000" cy="6858000"/>
          </a:xfrm>
          <a:prstGeom prst="rect">
            <a:avLst/>
          </a:prstGeom>
          <a:noFill/>
          <a:ln w="1651">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sp>
        <p:nvSpPr>
          <p:cNvPr id="4" name="Rectangle 3">
            <a:extLst>
              <a:ext uri="{FF2B5EF4-FFF2-40B4-BE49-F238E27FC236}">
                <a16:creationId xmlns:a16="http://schemas.microsoft.com/office/drawing/2014/main" id="{75B0775D-6CE9-45C2-A9E4-DCE6DBFD32AB}"/>
              </a:ext>
            </a:extLst>
          </p:cNvPr>
          <p:cNvSpPr>
            <a:spLocks noChangeArrowheads="1"/>
          </p:cNvSpPr>
          <p:nvPr userDrawn="1"/>
        </p:nvSpPr>
        <p:spPr bwMode="auto">
          <a:xfrm>
            <a:off x="-152400" y="2667000"/>
            <a:ext cx="9525000" cy="1600200"/>
          </a:xfrm>
          <a:prstGeom prst="rect">
            <a:avLst/>
          </a:prstGeom>
          <a:solidFill>
            <a:srgbClr val="005DAA"/>
          </a:solidFill>
          <a:ln>
            <a:noFill/>
          </a:ln>
          <a:effectLst>
            <a:outerShdw blurRad="88900" dist="61087" dir="5400000" rotWithShape="0">
              <a:srgbClr val="808080">
                <a:alpha val="45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defRPr/>
            </a:pPr>
            <a:endParaRPr lang="en-US">
              <a:solidFill>
                <a:schemeClr val="lt1"/>
              </a:solidFill>
              <a:latin typeface="+mn-lt"/>
              <a:ea typeface="+mn-ea"/>
            </a:endParaRPr>
          </a:p>
        </p:txBody>
      </p:sp>
      <p:sp>
        <p:nvSpPr>
          <p:cNvPr id="2" name="Title 1"/>
          <p:cNvSpPr>
            <a:spLocks noGrp="1"/>
          </p:cNvSpPr>
          <p:nvPr>
            <p:ph type="ctrTitle"/>
          </p:nvPr>
        </p:nvSpPr>
        <p:spPr>
          <a:xfrm>
            <a:off x="152400" y="2667000"/>
            <a:ext cx="8839200" cy="1600200"/>
          </a:xfrm>
          <a:prstGeom prst="rect">
            <a:avLst/>
          </a:prstGeom>
        </p:spPr>
        <p:txBody>
          <a:bodyPr lIns="0" tIns="0" rIns="0" bIns="0" anchor="ctr" anchorCtr="0"/>
          <a:lstStyle>
            <a:lvl1pPr>
              <a:defRPr sz="3200">
                <a:solidFill>
                  <a:schemeClr val="bg1"/>
                </a:solidFill>
                <a:latin typeface="Arial Narrow"/>
                <a:cs typeface="Arial Narrow"/>
              </a:defRPr>
            </a:lvl1pPr>
          </a:lstStyle>
          <a:p>
            <a:r>
              <a:rPr lang="en-US" dirty="0"/>
              <a:t>Click to edit Master title style</a:t>
            </a:r>
          </a:p>
        </p:txBody>
      </p:sp>
    </p:spTree>
    <p:extLst>
      <p:ext uri="{BB962C8B-B14F-4D97-AF65-F5344CB8AC3E}">
        <p14:creationId xmlns:p14="http://schemas.microsoft.com/office/powerpoint/2010/main" val="161866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78C7D18-9D3E-4BF6-8C48-7AB782296528}"/>
              </a:ext>
            </a:extLst>
          </p:cNvPr>
          <p:cNvSpPr/>
          <p:nvPr userDrawn="1"/>
        </p:nvSpPr>
        <p:spPr>
          <a:xfrm>
            <a:off x="0" y="0"/>
            <a:ext cx="9144000" cy="1152128"/>
          </a:xfrm>
          <a:prstGeom prst="rect">
            <a:avLst/>
          </a:prstGeom>
          <a:solidFill>
            <a:srgbClr val="005DAA"/>
          </a:solidFill>
          <a:ln>
            <a:solidFill>
              <a:srgbClr val="4F81BD"/>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hangingPunct="1">
              <a:defRPr/>
            </a:pPr>
            <a:endParaRPr lang="en-US" dirty="0">
              <a:solidFill>
                <a:srgbClr val="FFFFFF"/>
              </a:solidFill>
              <a:ea typeface="MS PGothic" pitchFamily="34" charset="-128"/>
            </a:endParaRPr>
          </a:p>
        </p:txBody>
      </p:sp>
      <p:sp>
        <p:nvSpPr>
          <p:cNvPr id="2" name="Title 1">
            <a:extLst>
              <a:ext uri="{FF2B5EF4-FFF2-40B4-BE49-F238E27FC236}">
                <a16:creationId xmlns:a16="http://schemas.microsoft.com/office/drawing/2014/main" id="{4DB2EC0F-A74E-45EA-987E-4584B3146339}"/>
              </a:ext>
            </a:extLst>
          </p:cNvPr>
          <p:cNvSpPr>
            <a:spLocks noGrp="1"/>
          </p:cNvSpPr>
          <p:nvPr>
            <p:ph type="title"/>
          </p:nvPr>
        </p:nvSpPr>
        <p:spPr>
          <a:xfrm>
            <a:off x="628650" y="156171"/>
            <a:ext cx="7886700" cy="896565"/>
          </a:xfrm>
        </p:spPr>
        <p:txBody>
          <a:bodyPr>
            <a:normAutofit/>
          </a:bodyPr>
          <a:lstStyle>
            <a:lvl1pPr algn="ctr">
              <a:defRPr sz="4000">
                <a:solidFill>
                  <a:schemeClr val="bg1"/>
                </a:solidFill>
                <a:latin typeface="Arial Narrow Bold" panose="020B0706020202030204" pitchFamily="34" charset="0"/>
              </a:defRPr>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3AAC83E8-7A3E-4391-ADB0-4BAD0731931D}"/>
              </a:ext>
            </a:extLst>
          </p:cNvPr>
          <p:cNvSpPr>
            <a:spLocks noGrp="1"/>
          </p:cNvSpPr>
          <p:nvPr>
            <p:ph idx="1"/>
          </p:nvPr>
        </p:nvSpPr>
        <p:spPr>
          <a:xfrm>
            <a:off x="628650" y="1308299"/>
            <a:ext cx="7886700" cy="464098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Slide Number Placeholder 5">
            <a:extLst>
              <a:ext uri="{FF2B5EF4-FFF2-40B4-BE49-F238E27FC236}">
                <a16:creationId xmlns:a16="http://schemas.microsoft.com/office/drawing/2014/main" id="{F6813957-5FEB-47B9-A523-49E685AECE7C}"/>
              </a:ext>
            </a:extLst>
          </p:cNvPr>
          <p:cNvSpPr>
            <a:spLocks noGrp="1"/>
          </p:cNvSpPr>
          <p:nvPr>
            <p:ph type="sldNum" sz="quarter" idx="12"/>
          </p:nvPr>
        </p:nvSpPr>
        <p:spPr>
          <a:xfrm>
            <a:off x="6457950" y="6237312"/>
            <a:ext cx="2057400" cy="365125"/>
          </a:xfrm>
          <a:prstGeom prst="rect">
            <a:avLst/>
          </a:prstGeom>
        </p:spPr>
        <p:txBody>
          <a:bodyPr/>
          <a:lstStyle>
            <a:lvl1pPr algn="r">
              <a:defRPr>
                <a:solidFill>
                  <a:srgbClr val="0070C0"/>
                </a:solidFill>
              </a:defRPr>
            </a:lvl1pPr>
          </a:lstStyle>
          <a:p>
            <a:fld id="{8E96E8D9-7DF0-4EED-8900-BEA4691212C8}" type="slidenum">
              <a:rPr lang="en-GB" smtClean="0"/>
              <a:pPr/>
              <a:t>‹#›</a:t>
            </a:fld>
            <a:endParaRPr lang="en-GB" dirty="0"/>
          </a:p>
        </p:txBody>
      </p:sp>
    </p:spTree>
    <p:extLst>
      <p:ext uri="{BB962C8B-B14F-4D97-AF65-F5344CB8AC3E}">
        <p14:creationId xmlns:p14="http://schemas.microsoft.com/office/powerpoint/2010/main" val="40207544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C826BE-A0F2-4C02-844F-6992E66D96DC}"/>
              </a:ext>
            </a:extLst>
          </p:cNvPr>
          <p:cNvSpPr/>
          <p:nvPr/>
        </p:nvSpPr>
        <p:spPr>
          <a:xfrm>
            <a:off x="0" y="0"/>
            <a:ext cx="9144000" cy="6858000"/>
          </a:xfrm>
          <a:prstGeom prst="rect">
            <a:avLst/>
          </a:prstGeom>
          <a:solidFill>
            <a:srgbClr val="E6E5D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0" hangingPunct="0">
              <a:defRPr/>
            </a:pPr>
            <a:endParaRPr lang="en-US"/>
          </a:p>
        </p:txBody>
      </p:sp>
      <p:pic>
        <p:nvPicPr>
          <p:cNvPr id="1028" name="Picture 4">
            <a:extLst>
              <a:ext uri="{FF2B5EF4-FFF2-40B4-BE49-F238E27FC236}">
                <a16:creationId xmlns:a16="http://schemas.microsoft.com/office/drawing/2014/main" id="{06F45067-DD86-4B7D-ABAD-66185BAFE848}"/>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562600" y="152400"/>
            <a:ext cx="31242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close up of a sign&#10;&#10;Description generated with very high confidence">
            <a:extLst>
              <a:ext uri="{FF2B5EF4-FFF2-40B4-BE49-F238E27FC236}">
                <a16:creationId xmlns:a16="http://schemas.microsoft.com/office/drawing/2014/main" id="{B9F50876-F766-4938-A102-4B0026C13418}"/>
              </a:ext>
            </a:extLst>
          </p:cNvPr>
          <p:cNvPicPr>
            <a:picLocks noChangeAspect="1"/>
          </p:cNvPicPr>
          <p:nvPr userDrawn="1"/>
        </p:nvPicPr>
        <p:blipFill>
          <a:blip r:embed="rId4"/>
          <a:stretch>
            <a:fillRect/>
          </a:stretch>
        </p:blipFill>
        <p:spPr>
          <a:xfrm>
            <a:off x="246063" y="6096000"/>
            <a:ext cx="1428750" cy="542925"/>
          </a:xfrm>
          <a:prstGeom prst="rect">
            <a:avLst/>
          </a:prstGeom>
        </p:spPr>
      </p:pic>
    </p:spTree>
  </p:cSld>
  <p:clrMap bg1="lt1" tx1="dk1" bg2="lt2" tx2="dk2" accent1="accent1" accent2="accent2" accent3="accent3" accent4="accent4" accent5="accent5" accent6="accent6" hlink="hlink" folHlink="folHlink"/>
  <p:sldLayoutIdLst>
    <p:sldLayoutId id="2147483772"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19C8460E-B2FC-49AA-8F07-EBCDC5097BF5}"/>
              </a:ext>
            </a:extLst>
          </p:cNvPr>
          <p:cNvPicPr>
            <a:picLocks noChangeAspect="1"/>
          </p:cNvPicPr>
          <p:nvPr userDrawn="1"/>
        </p:nvPicPr>
        <p:blipFill>
          <a:blip r:embed="rId4"/>
          <a:stretch>
            <a:fillRect/>
          </a:stretch>
        </p:blipFill>
        <p:spPr>
          <a:xfrm>
            <a:off x="246063" y="6096000"/>
            <a:ext cx="1428750" cy="542925"/>
          </a:xfrm>
          <a:prstGeom prst="rect">
            <a:avLst/>
          </a:prstGeom>
        </p:spPr>
      </p:pic>
      <p:pic>
        <p:nvPicPr>
          <p:cNvPr id="10" name="Picture 9">
            <a:extLst>
              <a:ext uri="{FF2B5EF4-FFF2-40B4-BE49-F238E27FC236}">
                <a16:creationId xmlns:a16="http://schemas.microsoft.com/office/drawing/2014/main" id="{13153D08-C662-4EB8-8EA7-E9AC92580601}"/>
              </a:ext>
            </a:extLst>
          </p:cNvPr>
          <p:cNvPicPr>
            <a:picLocks noChangeAspect="1"/>
          </p:cNvPicPr>
          <p:nvPr userDrawn="1"/>
        </p:nvPicPr>
        <p:blipFill>
          <a:blip r:embed="rId5"/>
          <a:stretch>
            <a:fillRect/>
          </a:stretch>
        </p:blipFill>
        <p:spPr>
          <a:xfrm>
            <a:off x="3238500" y="6048375"/>
            <a:ext cx="2667000" cy="581025"/>
          </a:xfrm>
          <a:prstGeom prst="rect">
            <a:avLst/>
          </a:prstGeom>
        </p:spPr>
      </p:pic>
      <p:sp>
        <p:nvSpPr>
          <p:cNvPr id="11" name="Slide Number Placeholder 10">
            <a:extLst>
              <a:ext uri="{FF2B5EF4-FFF2-40B4-BE49-F238E27FC236}">
                <a16:creationId xmlns:a16="http://schemas.microsoft.com/office/drawing/2014/main" id="{94EF9B5E-3B4C-46F7-B377-451790686970}"/>
              </a:ext>
            </a:extLst>
          </p:cNvPr>
          <p:cNvSpPr>
            <a:spLocks noGrp="1"/>
          </p:cNvSpPr>
          <p:nvPr>
            <p:ph type="sldNum" sz="quarter" idx="4"/>
          </p:nvPr>
        </p:nvSpPr>
        <p:spPr>
          <a:xfrm>
            <a:off x="6457950" y="6264275"/>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86" r:id="rId1"/>
    <p:sldLayoutId id="2147483779" r:id="rId2"/>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close up of a sign&#10;&#10;Description generated with very high confidence">
            <a:extLst>
              <a:ext uri="{FF2B5EF4-FFF2-40B4-BE49-F238E27FC236}">
                <a16:creationId xmlns:a16="http://schemas.microsoft.com/office/drawing/2014/main" id="{40DEE86F-4360-4B75-BFEF-D070629E19D6}"/>
              </a:ext>
            </a:extLst>
          </p:cNvPr>
          <p:cNvPicPr>
            <a:picLocks noChangeAspect="1"/>
          </p:cNvPicPr>
          <p:nvPr userDrawn="1"/>
        </p:nvPicPr>
        <p:blipFill>
          <a:blip r:embed="rId3"/>
          <a:stretch>
            <a:fillRect/>
          </a:stretch>
        </p:blipFill>
        <p:spPr>
          <a:xfrm>
            <a:off x="246063" y="6096000"/>
            <a:ext cx="1428750" cy="542925"/>
          </a:xfrm>
          <a:prstGeom prst="rect">
            <a:avLst/>
          </a:prstGeom>
        </p:spPr>
      </p:pic>
      <p:pic>
        <p:nvPicPr>
          <p:cNvPr id="5" name="Picture 4">
            <a:extLst>
              <a:ext uri="{FF2B5EF4-FFF2-40B4-BE49-F238E27FC236}">
                <a16:creationId xmlns:a16="http://schemas.microsoft.com/office/drawing/2014/main" id="{F8EA52F4-AD13-4A20-9363-3C2B4329ECF5}"/>
              </a:ext>
            </a:extLst>
          </p:cNvPr>
          <p:cNvPicPr>
            <a:picLocks noChangeAspect="1"/>
          </p:cNvPicPr>
          <p:nvPr userDrawn="1"/>
        </p:nvPicPr>
        <p:blipFill>
          <a:blip r:embed="rId4"/>
          <a:stretch>
            <a:fillRect/>
          </a:stretch>
        </p:blipFill>
        <p:spPr>
          <a:xfrm>
            <a:off x="3238500" y="6048375"/>
            <a:ext cx="2667000" cy="581025"/>
          </a:xfrm>
          <a:prstGeom prst="rect">
            <a:avLst/>
          </a:prstGeom>
        </p:spPr>
      </p:pic>
      <p:sp>
        <p:nvSpPr>
          <p:cNvPr id="2" name="Slide Number Placeholder 1">
            <a:extLst>
              <a:ext uri="{FF2B5EF4-FFF2-40B4-BE49-F238E27FC236}">
                <a16:creationId xmlns:a16="http://schemas.microsoft.com/office/drawing/2014/main" id="{6A452A19-9154-4FA3-A4E1-F75215D6EB01}"/>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GB" dirty="0"/>
          </a:p>
        </p:txBody>
      </p:sp>
    </p:spTree>
  </p:cSld>
  <p:clrMap bg1="lt1" tx1="dk1" bg2="lt2" tx2="dk2" accent1="accent1" accent2="accent2" accent3="accent3" accent4="accent4" accent5="accent5" accent6="accent6" hlink="hlink" folHlink="folHlink"/>
  <p:sldLayoutIdLst>
    <p:sldLayoutId id="2147483793" r:id="rId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anose="020B0600070205080204"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F816DA-0653-4BC6-A1D2-0E026543989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33BB425-5F3E-4A84-9837-3B1311A5562E}"/>
              </a:ext>
            </a:extLst>
          </p:cNvPr>
          <p:cNvSpPr>
            <a:spLocks noGrp="1"/>
          </p:cNvSpPr>
          <p:nvPr>
            <p:ph type="body" idx="1"/>
          </p:nvPr>
        </p:nvSpPr>
        <p:spPr>
          <a:xfrm>
            <a:off x="628650" y="1825625"/>
            <a:ext cx="7886700" cy="419566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7" name="Picture 6">
            <a:extLst>
              <a:ext uri="{FF2B5EF4-FFF2-40B4-BE49-F238E27FC236}">
                <a16:creationId xmlns:a16="http://schemas.microsoft.com/office/drawing/2014/main" id="{FAEF7679-9B64-4943-973A-6FE05C4D865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6853" t="21984" b="18867"/>
          <a:stretch/>
        </p:blipFill>
        <p:spPr>
          <a:xfrm>
            <a:off x="395536" y="6021288"/>
            <a:ext cx="1656184" cy="730018"/>
          </a:xfrm>
          <a:prstGeom prst="rect">
            <a:avLst/>
          </a:prstGeom>
        </p:spPr>
      </p:pic>
      <p:pic>
        <p:nvPicPr>
          <p:cNvPr id="8" name="Picture 7">
            <a:extLst>
              <a:ext uri="{FF2B5EF4-FFF2-40B4-BE49-F238E27FC236}">
                <a16:creationId xmlns:a16="http://schemas.microsoft.com/office/drawing/2014/main" id="{0F7607DE-8154-4C03-B9C4-DD285DA5DA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38500" y="6093296"/>
            <a:ext cx="2667000" cy="581025"/>
          </a:xfrm>
          <a:prstGeom prst="rect">
            <a:avLst/>
          </a:prstGeom>
        </p:spPr>
      </p:pic>
    </p:spTree>
    <p:extLst>
      <p:ext uri="{BB962C8B-B14F-4D97-AF65-F5344CB8AC3E}">
        <p14:creationId xmlns:p14="http://schemas.microsoft.com/office/powerpoint/2010/main" val="1143996168"/>
      </p:ext>
    </p:extLst>
  </p:cSld>
  <p:clrMap bg1="lt1" tx1="dk1" bg2="lt2" tx2="dk2" accent1="accent1" accent2="accent2" accent3="accent3" accent4="accent4" accent5="accent5" accent6="accent6" hlink="hlink" folHlink="folHlink"/>
  <p:sldLayoutIdLst>
    <p:sldLayoutId id="214748380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9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0.xml.rels><?xml version="1.0" encoding="UTF-8" standalone="yes"?>
<Relationships xmlns="http://schemas.openxmlformats.org/package/2006/relationships"><Relationship Id="rId3" Type="http://schemas.openxmlformats.org/officeDocument/2006/relationships/slide" Target="slide130.xml"/><Relationship Id="rId2" Type="http://schemas.openxmlformats.org/officeDocument/2006/relationships/image" Target="../media/image100.png"/><Relationship Id="rId1" Type="http://schemas.openxmlformats.org/officeDocument/2006/relationships/slideLayout" Target="../slideLayouts/slideLayout5.xml"/><Relationship Id="rId4" Type="http://schemas.openxmlformats.org/officeDocument/2006/relationships/image" Target="../media/image10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slide" Target="slide130.xml"/><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0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23.emf"/></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24.emf"/><Relationship Id="rId4" Type="http://schemas.openxmlformats.org/officeDocument/2006/relationships/package" Target="../embeddings/Microsoft_Excel_Worksheet3.xlsx"/></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chart" Target="../charts/chart3.xml"/><Relationship Id="rId4" Type="http://schemas.openxmlformats.org/officeDocument/2006/relationships/image" Target="../media/image25.emf"/></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hyperlink" Target="http://foundation.rotary1060.org.uk/" TargetMode="Externa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9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District 1060 Rotary Foundation</a:t>
            </a:r>
            <a:br>
              <a:rPr lang="en-GB" dirty="0"/>
            </a:br>
            <a:r>
              <a:rPr lang="en-GB" sz="4000" i="1" dirty="0" err="1"/>
              <a:t>Foundation</a:t>
            </a:r>
            <a:r>
              <a:rPr lang="en-GB" sz="4000" i="1" dirty="0"/>
              <a:t> Seminar</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858000" cy="1636656"/>
          </a:xfrm>
        </p:spPr>
        <p:txBody>
          <a:bodyPr>
            <a:normAutofit fontScale="92500"/>
          </a:bodyPr>
          <a:lstStyle/>
          <a:p>
            <a:endParaRPr lang="en-GB" sz="2800" dirty="0"/>
          </a:p>
          <a:p>
            <a:r>
              <a:rPr lang="en-GB" sz="3800" dirty="0"/>
              <a:t>Peter Ramage</a:t>
            </a:r>
          </a:p>
          <a:p>
            <a:r>
              <a:rPr lang="en-GB" sz="2800" dirty="0"/>
              <a:t>District Rotary Foundation Chairman 2019-22</a:t>
            </a:r>
          </a:p>
        </p:txBody>
      </p:sp>
    </p:spTree>
    <p:extLst>
      <p:ext uri="{BB962C8B-B14F-4D97-AF65-F5344CB8AC3E}">
        <p14:creationId xmlns:p14="http://schemas.microsoft.com/office/powerpoint/2010/main" val="414921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a:xfrm>
            <a:off x="480752" y="460437"/>
            <a:ext cx="7886700" cy="896565"/>
          </a:xfrm>
        </p:spPr>
        <p:txBody>
          <a:bodyPr/>
          <a:lstStyle/>
          <a:p>
            <a:r>
              <a:rPr lang="en-GB" dirty="0"/>
              <a:t>Increase Contributions</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How can we encourage increased contributions to get us higher up the table for giving</a:t>
            </a:r>
          </a:p>
          <a:p>
            <a:r>
              <a:rPr lang="en-GB" dirty="0"/>
              <a:t>Get members to make some donations including gift aid through RF UK. Encourage some members to become a sustaining member</a:t>
            </a:r>
          </a:p>
          <a:p>
            <a:r>
              <a:rPr lang="en-GB" dirty="0"/>
              <a:t>Many members during lockdown will have saved money on holidays, travelling, meal costs, drink costs etc.</a:t>
            </a:r>
          </a:p>
          <a:p>
            <a:r>
              <a:rPr lang="en-GB" dirty="0"/>
              <a:t>Support your local charities but also remember the Rotary Foundation which is our charity</a:t>
            </a:r>
          </a:p>
          <a:p>
            <a:pPr marL="0" indent="0">
              <a:buNone/>
            </a:pPr>
            <a:endParaRPr lang="en-GB" dirty="0"/>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350CD68B-B29C-48A2-975B-63077A9C1395}"/>
                  </a:ext>
                </a:extLst>
              </p:cNvPr>
              <p:cNvGraphicFramePr>
                <a:graphicFrameLocks noChangeAspect="1"/>
              </p:cNvGraphicFramePr>
              <p:nvPr/>
            </p:nvGraphicFramePr>
            <p:xfrm>
              <a:off x="-1791393" y="4323612"/>
              <a:ext cx="2286000" cy="1714500"/>
            </p:xfrm>
            <a:graphic>
              <a:graphicData uri="http://schemas.microsoft.com/office/powerpoint/2016/slidezoom">
                <pslz:sldZm>
                  <pslz:sldZmObj sldId="347" cId="4259146282">
                    <pslz:zmPr id="{21F8BF58-1AD1-4703-8C64-4F5522A4B16A}" returnToParent="0" transitionDur="1000">
                      <p166:blipFill xmlns:p166="http://schemas.microsoft.com/office/powerpoint/2016/6/main">
                        <a:blip r:embed="rId2"/>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3" action="ppaction://hlinksldjump"/>
                <a:extLst>
                  <a:ext uri="{FF2B5EF4-FFF2-40B4-BE49-F238E27FC236}">
                    <a16:creationId xmlns:a16="http://schemas.microsoft.com/office/drawing/2014/main" id="{350CD68B-B29C-48A2-975B-63077A9C1395}"/>
                  </a:ext>
                </a:extLst>
              </p:cNvPr>
              <p:cNvPicPr>
                <a:picLocks noGrp="1" noRot="1" noChangeAspect="1" noMove="1" noResize="1" noEditPoints="1" noAdjustHandles="1" noChangeArrowheads="1" noChangeShapeType="1"/>
              </p:cNvPicPr>
              <p:nvPr/>
            </p:nvPicPr>
            <p:blipFill>
              <a:blip r:embed="rId4"/>
              <a:stretch>
                <a:fillRect/>
              </a:stretch>
            </p:blipFill>
            <p:spPr>
              <a:xfrm>
                <a:off x="-1791393" y="4323612"/>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4191230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450B3-49D8-4659-B6F8-C6CD276601E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69F24DF-445B-4BEF-9CCE-89D5A36D132E}"/>
              </a:ext>
            </a:extLst>
          </p:cNvPr>
          <p:cNvSpPr>
            <a:spLocks noGrp="1"/>
          </p:cNvSpPr>
          <p:nvPr>
            <p:ph idx="1"/>
          </p:nvPr>
        </p:nvSpPr>
        <p:spPr/>
        <p:txBody>
          <a:bodyPr>
            <a:normAutofit/>
          </a:bodyPr>
          <a:lstStyle/>
          <a:p>
            <a:pPr marL="0" indent="0" algn="ctr">
              <a:buNone/>
            </a:pPr>
            <a:r>
              <a:rPr lang="en-GB" sz="9600" dirty="0"/>
              <a:t>Questions?</a:t>
            </a:r>
          </a:p>
        </p:txBody>
      </p:sp>
    </p:spTree>
    <p:extLst>
      <p:ext uri="{BB962C8B-B14F-4D97-AF65-F5344CB8AC3E}">
        <p14:creationId xmlns:p14="http://schemas.microsoft.com/office/powerpoint/2010/main" val="1058945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District Grants</a:t>
            </a:r>
          </a:p>
        </p:txBody>
      </p:sp>
    </p:spTree>
    <p:extLst>
      <p:ext uri="{BB962C8B-B14F-4D97-AF65-F5344CB8AC3E}">
        <p14:creationId xmlns:p14="http://schemas.microsoft.com/office/powerpoint/2010/main" val="23715219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Rotary Foundation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Meet the Foundation mission statement</a:t>
            </a:r>
          </a:p>
          <a:p>
            <a:pPr marL="0" indent="0">
              <a:buNone/>
            </a:pPr>
            <a:r>
              <a:rPr lang="en-GB" i="1" dirty="0">
                <a:solidFill>
                  <a:schemeClr val="accent6">
                    <a:lumMod val="75000"/>
                  </a:schemeClr>
                </a:solidFill>
              </a:rPr>
              <a:t>“To enable Rotarians to advance world understanding, goodwill, and peace through the improvement of health, the support of education, and the alleviation of poverty”</a:t>
            </a:r>
          </a:p>
          <a:p>
            <a:r>
              <a:rPr lang="en-GB" dirty="0"/>
              <a:t>More simply “Doing Good in the World”</a:t>
            </a:r>
          </a:p>
          <a:p>
            <a:r>
              <a:rPr lang="en-GB" dirty="0"/>
              <a:t>Specifically, there are Grant Terms &amp; Conditions that are well documented, but are updated from time to time</a:t>
            </a:r>
          </a:p>
        </p:txBody>
      </p:sp>
      <p:sp>
        <p:nvSpPr>
          <p:cNvPr id="4" name="Slide Number Placeholder 3">
            <a:extLst>
              <a:ext uri="{FF2B5EF4-FFF2-40B4-BE49-F238E27FC236}">
                <a16:creationId xmlns:a16="http://schemas.microsoft.com/office/drawing/2014/main" id="{E7B21FF3-BB38-4C5E-8944-B272073E5D10}"/>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49691808"/>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Many grant giving organisations are available</a:t>
            </a:r>
          </a:p>
          <a:p>
            <a:r>
              <a:rPr lang="en-GB" dirty="0"/>
              <a:t>All have specific funding criteria</a:t>
            </a:r>
          </a:p>
          <a:p>
            <a:endParaRPr lang="en-GB" dirty="0"/>
          </a:p>
          <a:p>
            <a:r>
              <a:rPr lang="en-GB" dirty="0"/>
              <a:t>Design the project to meet the criteria</a:t>
            </a:r>
          </a:p>
          <a:p>
            <a:pPr lvl="1"/>
            <a:r>
              <a:rPr lang="en-GB" dirty="0"/>
              <a:t>Foundation Global Grant projects for ‘Simple Schools’ or ‘Low Cost Shelters’ have very specific requirements</a:t>
            </a:r>
          </a:p>
          <a:p>
            <a:endParaRPr lang="en-GB" dirty="0"/>
          </a:p>
          <a:p>
            <a:r>
              <a:rPr lang="en-GB" dirty="0"/>
              <a:t>A finalised project will be harder to fund via grants</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68F50254-2830-4275-BC38-890F7ABD5042}"/>
                  </a:ext>
                </a:extLst>
              </p:cNvPr>
              <p:cNvGraphicFramePr>
                <a:graphicFrameLocks noChangeAspect="1"/>
              </p:cNvGraphicFramePr>
              <p:nvPr>
                <p:extLst>
                  <p:ext uri="{D42A27DB-BD31-4B8C-83A1-F6EECF244321}">
                    <p14:modId xmlns:p14="http://schemas.microsoft.com/office/powerpoint/2010/main" val="2384865949"/>
                  </p:ext>
                </p:extLst>
              </p:nvPr>
            </p:nvGraphicFramePr>
            <p:xfrm>
              <a:off x="-3803073" y="454571"/>
              <a:ext cx="2286000" cy="1714500"/>
            </p:xfrm>
            <a:graphic>
              <a:graphicData uri="http://schemas.microsoft.com/office/powerpoint/2016/slidezoom">
                <pslz:sldZm>
                  <pslz:sldZmObj sldId="417" cId="299378745">
                    <pslz:zmPr id="{436364AE-E827-4C93-A220-15AB20FC5A20}" returnToParent="0" transitionDur="1000">
                      <p166:blipFill xmlns:p166="http://schemas.microsoft.com/office/powerpoint/2016/6/main">
                        <a:blip r:embed="rId2"/>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3" action="ppaction://hlinksldjump"/>
                <a:extLst>
                  <a:ext uri="{FF2B5EF4-FFF2-40B4-BE49-F238E27FC236}">
                    <a16:creationId xmlns:a16="http://schemas.microsoft.com/office/drawing/2014/main" id="{68F50254-2830-4275-BC38-890F7ABD5042}"/>
                  </a:ext>
                </a:extLst>
              </p:cNvPr>
              <p:cNvPicPr>
                <a:picLocks noGrp="1" noRot="1" noChangeAspect="1" noMove="1" noResize="1" noEditPoints="1" noAdjustHandles="1" noChangeArrowheads="1" noChangeShapeType="1"/>
              </p:cNvPicPr>
              <p:nvPr/>
            </p:nvPicPr>
            <p:blipFill>
              <a:blip r:embed="rId4"/>
              <a:stretch>
                <a:fillRect/>
              </a:stretch>
            </p:blipFill>
            <p:spPr>
              <a:xfrm>
                <a:off x="-3803073" y="454571"/>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99378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dirty="0"/>
              <a:t>District Grant Criteria</a:t>
            </a:r>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normAutofit lnSpcReduction="10000"/>
          </a:bodyPr>
          <a:lstStyle/>
          <a:p>
            <a:r>
              <a:rPr lang="en-GB" dirty="0"/>
              <a:t>Small projects</a:t>
            </a:r>
          </a:p>
          <a:p>
            <a:pPr lvl="1"/>
            <a:r>
              <a:rPr lang="en-GB" dirty="0"/>
              <a:t>Maximum £1,000 funding per Club per project (per year)</a:t>
            </a:r>
          </a:p>
          <a:p>
            <a:pPr lvl="1"/>
            <a:r>
              <a:rPr lang="en-GB" dirty="0"/>
              <a:t>Can support local or international projects</a:t>
            </a:r>
          </a:p>
          <a:p>
            <a:pPr lvl="1"/>
            <a:r>
              <a:rPr lang="en-GB" dirty="0"/>
              <a:t>Club has to put in &gt;=50% of project cost</a:t>
            </a:r>
          </a:p>
          <a:p>
            <a:pPr lvl="1"/>
            <a:r>
              <a:rPr lang="en-GB" dirty="0"/>
              <a:t>Has to have Rotarian involvement and / or a publicity opportunity</a:t>
            </a:r>
          </a:p>
          <a:p>
            <a:pPr lvl="1"/>
            <a:r>
              <a:rPr lang="en-GB" dirty="0"/>
              <a:t>Multiple Clubs can pool grant funding</a:t>
            </a:r>
          </a:p>
          <a:p>
            <a:pPr lvl="1"/>
            <a:endParaRPr lang="en-GB" dirty="0"/>
          </a:p>
          <a:p>
            <a:r>
              <a:rPr lang="en-GB" dirty="0"/>
              <a:t>One option is to ‘buy something’ to present</a:t>
            </a:r>
          </a:p>
          <a:p>
            <a:pPr lvl="1"/>
            <a:r>
              <a:rPr lang="en-GB" dirty="0"/>
              <a:t>A unit cost allows the request to be ‘scaled’</a:t>
            </a:r>
          </a:p>
          <a:p>
            <a:pPr lvl="1"/>
            <a:r>
              <a:rPr lang="en-GB" dirty="0"/>
              <a:t>Estimate / Quote with application</a:t>
            </a:r>
          </a:p>
          <a:p>
            <a:pPr lvl="1"/>
            <a:r>
              <a:rPr lang="en-GB" dirty="0"/>
              <a:t>Receipts with report</a:t>
            </a:r>
          </a:p>
        </p:txBody>
      </p:sp>
      <p:sp>
        <p:nvSpPr>
          <p:cNvPr id="4" name="Slide Number Placeholder 3">
            <a:extLst>
              <a:ext uri="{FF2B5EF4-FFF2-40B4-BE49-F238E27FC236}">
                <a16:creationId xmlns:a16="http://schemas.microsoft.com/office/drawing/2014/main" id="{5D5B8615-C8DF-47B8-97F7-96EC952DAC93}"/>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259185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
        <p:nvSpPr>
          <p:cNvPr id="6" name="Content Placeholder 5">
            <a:extLst>
              <a:ext uri="{FF2B5EF4-FFF2-40B4-BE49-F238E27FC236}">
                <a16:creationId xmlns:a16="http://schemas.microsoft.com/office/drawing/2014/main" id="{0AC9AABE-EBDD-4E44-A11A-47B554C5F1BD}"/>
              </a:ext>
            </a:extLst>
          </p:cNvPr>
          <p:cNvSpPr>
            <a:spLocks noGrp="1"/>
          </p:cNvSpPr>
          <p:nvPr>
            <p:ph idx="1"/>
          </p:nvPr>
        </p:nvSpPr>
        <p:spPr/>
        <p:txBody>
          <a:bodyPr>
            <a:normAutofit/>
          </a:bodyPr>
          <a:lstStyle/>
          <a:p>
            <a:pPr marL="0" indent="0">
              <a:buNone/>
            </a:pPr>
            <a:r>
              <a:rPr lang="en-GB" dirty="0"/>
              <a:t>                                                 2017-8   2018-9  2019-20</a:t>
            </a:r>
          </a:p>
          <a:p>
            <a:pPr marL="0" indent="0">
              <a:buNone/>
            </a:pPr>
            <a:r>
              <a:rPr lang="en-GB" dirty="0"/>
              <a:t>Contributions                          58973     59907    62818</a:t>
            </a:r>
          </a:p>
          <a:p>
            <a:pPr marL="0" indent="0">
              <a:buNone/>
            </a:pPr>
            <a:r>
              <a:rPr lang="en-GB" dirty="0"/>
              <a:t>Polio                                          31725     22433    32390</a:t>
            </a:r>
          </a:p>
          <a:p>
            <a:pPr marL="0" indent="0">
              <a:buNone/>
            </a:pPr>
            <a:r>
              <a:rPr lang="en-GB" dirty="0"/>
              <a:t>Average per member               39.08     43.66      47.30</a:t>
            </a:r>
          </a:p>
          <a:p>
            <a:pPr marL="0" indent="0">
              <a:buNone/>
            </a:pPr>
            <a:r>
              <a:rPr lang="en-GB" dirty="0"/>
              <a:t>DDF                                            29486    29953     31409</a:t>
            </a:r>
          </a:p>
          <a:p>
            <a:pPr marL="0" indent="0">
              <a:buNone/>
            </a:pPr>
            <a:r>
              <a:rPr lang="en-GB" dirty="0"/>
              <a:t>District Grants</a:t>
            </a:r>
          </a:p>
          <a:p>
            <a:pPr marL="0" indent="0">
              <a:buNone/>
            </a:pPr>
            <a:r>
              <a:rPr lang="en-GB" dirty="0"/>
              <a:t>2019-20 (+10000)                 29505   =  £23,899</a:t>
            </a:r>
          </a:p>
          <a:p>
            <a:pPr marL="0" indent="0">
              <a:buNone/>
            </a:pPr>
            <a:r>
              <a:rPr lang="en-GB" dirty="0"/>
              <a:t>2020-21 (+10000)                 24743   =  £20,000 </a:t>
            </a:r>
            <a:r>
              <a:rPr lang="en-GB" dirty="0" err="1"/>
              <a:t>approx</a:t>
            </a:r>
            <a:endParaRPr lang="en-GB" dirty="0"/>
          </a:p>
          <a:p>
            <a:pPr marL="0" indent="0">
              <a:buNone/>
            </a:pPr>
            <a:r>
              <a:rPr lang="en-GB" dirty="0"/>
              <a:t>2021-22                                  14976   =  £12,400 </a:t>
            </a:r>
            <a:r>
              <a:rPr lang="en-GB" dirty="0" err="1"/>
              <a:t>approx</a:t>
            </a:r>
            <a:endParaRPr lang="en-GB" dirty="0"/>
          </a:p>
          <a:p>
            <a:pPr marL="0" indent="0">
              <a:buNone/>
            </a:pPr>
            <a:endParaRPr lang="en-GB" dirty="0"/>
          </a:p>
        </p:txBody>
      </p:sp>
    </p:spTree>
    <p:extLst>
      <p:ext uri="{BB962C8B-B14F-4D97-AF65-F5344CB8AC3E}">
        <p14:creationId xmlns:p14="http://schemas.microsoft.com/office/powerpoint/2010/main" val="464647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4E59-F1AD-4E45-B224-6E5D267333D2}"/>
              </a:ext>
            </a:extLst>
          </p:cNvPr>
          <p:cNvSpPr>
            <a:spLocks noGrp="1"/>
          </p:cNvSpPr>
          <p:nvPr>
            <p:ph type="title"/>
          </p:nvPr>
        </p:nvSpPr>
        <p:spPr/>
        <p:txBody>
          <a:bodyPr/>
          <a:lstStyle/>
          <a:p>
            <a:r>
              <a:rPr lang="en-GB" dirty="0"/>
              <a:t>District ‘matching’</a:t>
            </a:r>
          </a:p>
        </p:txBody>
      </p:sp>
      <p:graphicFrame>
        <p:nvGraphicFramePr>
          <p:cNvPr id="4" name="Content Placeholder 3">
            <a:extLst>
              <a:ext uri="{FF2B5EF4-FFF2-40B4-BE49-F238E27FC236}">
                <a16:creationId xmlns:a16="http://schemas.microsoft.com/office/drawing/2014/main" id="{24EEBA7A-2CD4-4D5C-997D-B5D693590F99}"/>
              </a:ext>
            </a:extLst>
          </p:cNvPr>
          <p:cNvGraphicFramePr>
            <a:graphicFrameLocks noGrp="1"/>
          </p:cNvGraphicFramePr>
          <p:nvPr>
            <p:ph idx="1"/>
            <p:extLst>
              <p:ext uri="{D42A27DB-BD31-4B8C-83A1-F6EECF244321}">
                <p14:modId xmlns:p14="http://schemas.microsoft.com/office/powerpoint/2010/main" val="397343294"/>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2427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2"/>
          <p:cNvSpPr>
            <a:spLocks noGrp="1" noChangeArrowheads="1"/>
          </p:cNvSpPr>
          <p:nvPr>
            <p:ph type="title"/>
          </p:nvPr>
        </p:nvSpPr>
        <p:spPr/>
        <p:txBody>
          <a:bodyPr/>
          <a:lstStyle/>
          <a:p>
            <a:pPr eaLnBrk="1" hangingPunct="1"/>
            <a:r>
              <a:rPr lang="en-US" altLang="en-US" dirty="0"/>
              <a:t>Process</a:t>
            </a:r>
          </a:p>
        </p:txBody>
      </p:sp>
      <p:pic>
        <p:nvPicPr>
          <p:cNvPr id="5" name="Content Placeholder 4" descr="A screenshot of a cell phone&#10;&#10;Description automatically generated">
            <a:extLst>
              <a:ext uri="{FF2B5EF4-FFF2-40B4-BE49-F238E27FC236}">
                <a16:creationId xmlns:a16="http://schemas.microsoft.com/office/drawing/2014/main" id="{CE7C3112-5D5A-4069-8331-A7EC62AB4328}"/>
              </a:ext>
            </a:extLst>
          </p:cNvPr>
          <p:cNvPicPr>
            <a:picLocks noGrp="1" noChangeAspect="1"/>
          </p:cNvPicPr>
          <p:nvPr>
            <p:ph idx="1"/>
          </p:nvPr>
        </p:nvPicPr>
        <p:blipFill>
          <a:blip r:embed="rId3"/>
          <a:stretch>
            <a:fillRect/>
          </a:stretch>
        </p:blipFill>
        <p:spPr>
          <a:xfrm>
            <a:off x="991973" y="1308100"/>
            <a:ext cx="7160054" cy="4641850"/>
          </a:xfrm>
        </p:spPr>
      </p:pic>
      <p:sp>
        <p:nvSpPr>
          <p:cNvPr id="4" name="Rectangle 7"/>
          <p:cNvSpPr>
            <a:spLocks noGrp="1" noChangeArrowheads="1"/>
          </p:cNvSpPr>
          <p:nvPr>
            <p:ph type="sldNum" sz="quarter" idx="12"/>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1979D4E-87E9-4316-BB76-D31F25F6F94C}" type="slidenum">
              <a:rPr kumimoji="0" lang="en-US" alt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684961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1561E6-70B9-4859-80C3-7FA1E457C803}"/>
              </a:ext>
            </a:extLst>
          </p:cNvPr>
          <p:cNvSpPr>
            <a:spLocks noGrp="1"/>
          </p:cNvSpPr>
          <p:nvPr>
            <p:ph type="title"/>
          </p:nvPr>
        </p:nvSpPr>
        <p:spPr/>
        <p:txBody>
          <a:bodyPr>
            <a:normAutofit/>
          </a:bodyPr>
          <a:lstStyle/>
          <a:p>
            <a:pPr>
              <a:lnSpc>
                <a:spcPct val="90000"/>
              </a:lnSpc>
            </a:pPr>
            <a:r>
              <a:rPr lang="en-GB" sz="3700"/>
              <a:t>Recommendation</a:t>
            </a:r>
          </a:p>
        </p:txBody>
      </p:sp>
      <p:graphicFrame>
        <p:nvGraphicFramePr>
          <p:cNvPr id="16" name="Content Placeholder 1">
            <a:extLst>
              <a:ext uri="{FF2B5EF4-FFF2-40B4-BE49-F238E27FC236}">
                <a16:creationId xmlns:a16="http://schemas.microsoft.com/office/drawing/2014/main" id="{8668921A-E2FE-4706-997A-FEFDD4AB3D7A}"/>
              </a:ext>
            </a:extLst>
          </p:cNvPr>
          <p:cNvGraphicFramePr>
            <a:graphicFrameLocks noGrp="1"/>
          </p:cNvGraphicFramePr>
          <p:nvPr>
            <p:ph idx="1"/>
            <p:extLst>
              <p:ext uri="{D42A27DB-BD31-4B8C-83A1-F6EECF244321}">
                <p14:modId xmlns:p14="http://schemas.microsoft.com/office/powerpoint/2010/main" val="1588122367"/>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9918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450B3-49D8-4659-B6F8-C6CD276601E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69F24DF-445B-4BEF-9CCE-89D5A36D132E}"/>
              </a:ext>
            </a:extLst>
          </p:cNvPr>
          <p:cNvSpPr>
            <a:spLocks noGrp="1"/>
          </p:cNvSpPr>
          <p:nvPr>
            <p:ph idx="1"/>
          </p:nvPr>
        </p:nvSpPr>
        <p:spPr/>
        <p:txBody>
          <a:bodyPr>
            <a:normAutofit/>
          </a:bodyPr>
          <a:lstStyle/>
          <a:p>
            <a:pPr marL="0" indent="0" algn="ctr">
              <a:buNone/>
            </a:pPr>
            <a:r>
              <a:rPr lang="en-GB" sz="9600" dirty="0"/>
              <a:t>Questions?</a:t>
            </a:r>
          </a:p>
        </p:txBody>
      </p:sp>
    </p:spTree>
    <p:extLst>
      <p:ext uri="{BB962C8B-B14F-4D97-AF65-F5344CB8AC3E}">
        <p14:creationId xmlns:p14="http://schemas.microsoft.com/office/powerpoint/2010/main" val="4164746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Seminar Agenda</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Introduction to Contributions and Funding including Polio</a:t>
            </a:r>
          </a:p>
          <a:p>
            <a:r>
              <a:rPr lang="en-GB" dirty="0"/>
              <a:t>Questions and Answers</a:t>
            </a:r>
          </a:p>
          <a:p>
            <a:r>
              <a:rPr lang="en-GB" dirty="0"/>
              <a:t>District Grants</a:t>
            </a:r>
          </a:p>
          <a:p>
            <a:r>
              <a:rPr lang="en-GB" dirty="0"/>
              <a:t>Q &amp; A</a:t>
            </a:r>
          </a:p>
          <a:p>
            <a:r>
              <a:rPr lang="en-GB" dirty="0"/>
              <a:t>Global Grants</a:t>
            </a:r>
          </a:p>
          <a:p>
            <a:r>
              <a:rPr lang="en-GB" dirty="0"/>
              <a:t>Q &amp; A</a:t>
            </a:r>
          </a:p>
          <a:p>
            <a:r>
              <a:rPr lang="en-GB" dirty="0"/>
              <a:t>Disaster Response Grant</a:t>
            </a:r>
          </a:p>
          <a:p>
            <a:r>
              <a:rPr lang="en-GB" dirty="0"/>
              <a:t>Q &amp; A and closure</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273786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808A798-A3A4-4746-BD4D-615DE12D5257}"/>
              </a:ext>
            </a:extLst>
          </p:cNvPr>
          <p:cNvSpPr>
            <a:spLocks noGrp="1"/>
          </p:cNvSpPr>
          <p:nvPr>
            <p:ph type="ctrTitle"/>
          </p:nvPr>
        </p:nvSpPr>
        <p:spPr/>
        <p:txBody>
          <a:bodyPr/>
          <a:lstStyle/>
          <a:p>
            <a:r>
              <a:rPr lang="en-GB" sz="6000" dirty="0"/>
              <a:t>Global Grants</a:t>
            </a:r>
          </a:p>
        </p:txBody>
      </p:sp>
    </p:spTree>
    <p:extLst>
      <p:ext uri="{BB962C8B-B14F-4D97-AF65-F5344CB8AC3E}">
        <p14:creationId xmlns:p14="http://schemas.microsoft.com/office/powerpoint/2010/main" val="293733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Many grant giving organisations are available</a:t>
            </a:r>
          </a:p>
          <a:p>
            <a:r>
              <a:rPr lang="en-GB" dirty="0"/>
              <a:t>All have specific funding criteria</a:t>
            </a:r>
          </a:p>
          <a:p>
            <a:endParaRPr lang="en-GB" dirty="0"/>
          </a:p>
          <a:p>
            <a:r>
              <a:rPr lang="en-GB" dirty="0"/>
              <a:t>Be aware of what the restrictions are and what is required to apply</a:t>
            </a:r>
          </a:p>
          <a:p>
            <a:endParaRPr lang="en-GB" dirty="0"/>
          </a:p>
          <a:p>
            <a:r>
              <a:rPr lang="en-GB" dirty="0"/>
              <a:t>Design the project to meet the criteria</a:t>
            </a:r>
          </a:p>
          <a:p>
            <a:endParaRPr lang="en-GB" dirty="0"/>
          </a:p>
          <a:p>
            <a:r>
              <a:rPr lang="en-GB" dirty="0"/>
              <a:t>A finalised project will be harder to fund via grants</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68F50254-2830-4275-BC38-890F7ABD5042}"/>
                  </a:ext>
                </a:extLst>
              </p:cNvPr>
              <p:cNvGraphicFramePr>
                <a:graphicFrameLocks noChangeAspect="1"/>
              </p:cNvGraphicFramePr>
              <p:nvPr/>
            </p:nvGraphicFramePr>
            <p:xfrm>
              <a:off x="-3803073" y="454571"/>
              <a:ext cx="2286000" cy="1714500"/>
            </p:xfrm>
            <a:graphic>
              <a:graphicData uri="http://schemas.microsoft.com/office/powerpoint/2016/slidezoom">
                <pslz:sldZm>
                  <pslz:sldZmObj sldId="417" cId="299378745">
                    <pslz:zmPr id="{436364AE-E827-4C93-A220-15AB20FC5A20}" returnToParent="0" transitionDur="1000">
                      <p166:blipFill xmlns:p166="http://schemas.microsoft.com/office/powerpoint/2016/6/main">
                        <a:blip r:embed="rId2"/>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3" action="ppaction://hlinksldjump"/>
                <a:extLst>
                  <a:ext uri="{FF2B5EF4-FFF2-40B4-BE49-F238E27FC236}">
                    <a16:creationId xmlns:a16="http://schemas.microsoft.com/office/drawing/2014/main" id="{68F50254-2830-4275-BC38-890F7ABD5042}"/>
                  </a:ext>
                </a:extLst>
              </p:cNvPr>
              <p:cNvPicPr>
                <a:picLocks noGrp="1" noRot="1" noChangeAspect="1" noMove="1" noResize="1" noEditPoints="1" noAdjustHandles="1" noChangeArrowheads="1" noChangeShapeType="1"/>
              </p:cNvPicPr>
              <p:nvPr/>
            </p:nvPicPr>
            <p:blipFill>
              <a:blip r:embed="rId4"/>
              <a:stretch>
                <a:fillRect/>
              </a:stretch>
            </p:blipFill>
            <p:spPr>
              <a:xfrm>
                <a:off x="-3803073" y="454571"/>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571247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a:t>Global Grant Criteria</a:t>
            </a:r>
            <a:endParaRPr lang="en-GB" dirty="0"/>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lstStyle/>
          <a:p>
            <a:r>
              <a:rPr lang="en-GB" dirty="0"/>
              <a:t>Large projects</a:t>
            </a:r>
          </a:p>
          <a:p>
            <a:pPr lvl="1"/>
            <a:r>
              <a:rPr lang="en-GB" dirty="0"/>
              <a:t>Minimum $30,000 project budget</a:t>
            </a:r>
          </a:p>
          <a:p>
            <a:r>
              <a:rPr lang="en-GB" dirty="0"/>
              <a:t>Meet a community need</a:t>
            </a:r>
          </a:p>
          <a:p>
            <a:pPr lvl="1"/>
            <a:r>
              <a:rPr lang="en-GB" dirty="0"/>
              <a:t>Formal needs assessment required</a:t>
            </a:r>
          </a:p>
          <a:p>
            <a:r>
              <a:rPr lang="en-GB" dirty="0"/>
              <a:t>Partner with Club(s) in another country</a:t>
            </a:r>
          </a:p>
          <a:p>
            <a:pPr lvl="1"/>
            <a:r>
              <a:rPr lang="en-GB" dirty="0"/>
              <a:t>&gt;30% of the funding from outside the ‘project country’ </a:t>
            </a:r>
            <a:r>
              <a:rPr lang="en-GB" i="1" dirty="0"/>
              <a:t>(with the exception of Scholarships)</a:t>
            </a:r>
          </a:p>
          <a:p>
            <a:r>
              <a:rPr lang="en-GB" dirty="0"/>
              <a:t>Meet one or more Areas of Focus</a:t>
            </a:r>
          </a:p>
          <a:p>
            <a:pPr lvl="1"/>
            <a:r>
              <a:rPr lang="en-GB" dirty="0"/>
              <a:t>A </a:t>
            </a:r>
            <a:r>
              <a:rPr lang="en-GB" b="1" dirty="0"/>
              <a:t>primary</a:t>
            </a:r>
            <a:r>
              <a:rPr lang="en-GB" dirty="0"/>
              <a:t> Area of Focus is strongly advised</a:t>
            </a:r>
          </a:p>
        </p:txBody>
      </p:sp>
      <p:sp>
        <p:nvSpPr>
          <p:cNvPr id="4" name="Slide Number Placeholder 3">
            <a:extLst>
              <a:ext uri="{FF2B5EF4-FFF2-40B4-BE49-F238E27FC236}">
                <a16:creationId xmlns:a16="http://schemas.microsoft.com/office/drawing/2014/main" id="{AF0477CA-0DB4-4608-A3EB-CF2AA254E66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22</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821496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prstGeom prst="rect">
            <a:avLst/>
          </a:prstGeom>
        </p:spPr>
        <p:txBody>
          <a:bodyPr/>
          <a:lstStyle/>
          <a:p>
            <a:r>
              <a:rPr lang="en-GB" dirty="0"/>
              <a:t>Areas of Focus</a:t>
            </a:r>
          </a:p>
        </p:txBody>
      </p:sp>
      <p:sp>
        <p:nvSpPr>
          <p:cNvPr id="2" name="Slide Number Placeholder 1">
            <a:extLst>
              <a:ext uri="{FF2B5EF4-FFF2-40B4-BE49-F238E27FC236}">
                <a16:creationId xmlns:a16="http://schemas.microsoft.com/office/drawing/2014/main" id="{8B87A7CB-60D7-4C38-8F8D-3DE02AAD3225}"/>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23</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graphicFrame>
        <p:nvGraphicFramePr>
          <p:cNvPr id="3" name="Table 2">
            <a:extLst>
              <a:ext uri="{FF2B5EF4-FFF2-40B4-BE49-F238E27FC236}">
                <a16:creationId xmlns:a16="http://schemas.microsoft.com/office/drawing/2014/main" id="{1E5BFBF3-C0EF-4A28-88F5-26D33C189F68}"/>
              </a:ext>
            </a:extLst>
          </p:cNvPr>
          <p:cNvGraphicFramePr>
            <a:graphicFrameLocks noGrp="1"/>
          </p:cNvGraphicFramePr>
          <p:nvPr>
            <p:extLst>
              <p:ext uri="{D42A27DB-BD31-4B8C-83A1-F6EECF244321}">
                <p14:modId xmlns:p14="http://schemas.microsoft.com/office/powerpoint/2010/main" val="3405415788"/>
              </p:ext>
            </p:extLst>
          </p:nvPr>
        </p:nvGraphicFramePr>
        <p:xfrm>
          <a:off x="1524000" y="1263603"/>
          <a:ext cx="7010401" cy="4679997"/>
        </p:xfrm>
        <a:graphic>
          <a:graphicData uri="http://schemas.openxmlformats.org/drawingml/2006/table">
            <a:tbl>
              <a:tblPr firstRow="1" bandRow="1">
                <a:tableStyleId>{2D5ABB26-0587-4C30-8999-92F81FD0307C}</a:tableStyleId>
              </a:tblPr>
              <a:tblGrid>
                <a:gridCol w="963930">
                  <a:extLst>
                    <a:ext uri="{9D8B030D-6E8A-4147-A177-3AD203B41FA5}">
                      <a16:colId xmlns:a16="http://schemas.microsoft.com/office/drawing/2014/main" val="1115030775"/>
                    </a:ext>
                  </a:extLst>
                </a:gridCol>
                <a:gridCol w="6046471">
                  <a:extLst>
                    <a:ext uri="{9D8B030D-6E8A-4147-A177-3AD203B41FA5}">
                      <a16:colId xmlns:a16="http://schemas.microsoft.com/office/drawing/2014/main" val="150321514"/>
                    </a:ext>
                  </a:extLst>
                </a:gridCol>
              </a:tblGrid>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Peace and conflict prevention/resolution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3198580799"/>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Disease prevention and treatment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2053148664"/>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Water and sanitation</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4184199251"/>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Maternal and child health</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738751877"/>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Basic education and literacy</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1617923236"/>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u="none" strike="noStrike" kern="1200" cap="none" spc="0" normalizeH="0" baseline="0" noProof="0" dirty="0">
                          <a:ln>
                            <a:noFill/>
                          </a:ln>
                          <a:effectLst/>
                          <a:uLnTx/>
                          <a:uFillTx/>
                        </a:rPr>
                        <a:t>Economic and community development</a:t>
                      </a:r>
                      <a:endParaRPr kumimoji="0" lang="en-US" altLang="en-US" sz="2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775627"/>
                  </a:ext>
                </a:extLst>
              </a:tr>
              <a:tr h="668571">
                <a:tc>
                  <a:txBody>
                    <a:bodyPr/>
                    <a:lstStyle/>
                    <a:p>
                      <a:pPr algn="l"/>
                      <a:endParaRPr lang="en-GB" dirty="0"/>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000" i="1" u="none" strike="noStrike" kern="1200" cap="none" spc="0" normalizeH="0" baseline="0" noProof="0" dirty="0">
                          <a:ln>
                            <a:noFill/>
                          </a:ln>
                          <a:effectLst/>
                          <a:uLnTx/>
                          <a:uFillTx/>
                        </a:rPr>
                        <a:t>Environment (from 1</a:t>
                      </a:r>
                      <a:r>
                        <a:rPr kumimoji="0" lang="en-US" altLang="en-US" sz="2000" i="1" u="none" strike="noStrike" kern="1200" cap="none" spc="0" normalizeH="0" baseline="30000" noProof="0" dirty="0">
                          <a:ln>
                            <a:noFill/>
                          </a:ln>
                          <a:effectLst/>
                          <a:uLnTx/>
                          <a:uFillTx/>
                        </a:rPr>
                        <a:t>st</a:t>
                      </a:r>
                      <a:r>
                        <a:rPr kumimoji="0" lang="en-US" altLang="en-US" sz="2000" i="1" u="none" strike="noStrike" kern="1200" cap="none" spc="0" normalizeH="0" baseline="0" noProof="0" dirty="0">
                          <a:ln>
                            <a:noFill/>
                          </a:ln>
                          <a:effectLst/>
                          <a:uLnTx/>
                          <a:uFillTx/>
                        </a:rPr>
                        <a:t> 2021)</a:t>
                      </a:r>
                      <a:endParaRPr kumimoji="0" lang="en-US" altLang="en-US" sz="2000" b="0" i="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txBody>
                  <a:tcPr marL="45720" marR="45720" anchor="ctr"/>
                </a:tc>
                <a:extLst>
                  <a:ext uri="{0D108BD9-81ED-4DB2-BD59-A6C34878D82A}">
                    <a16:rowId xmlns:a16="http://schemas.microsoft.com/office/drawing/2014/main" val="79058102"/>
                  </a:ext>
                </a:extLst>
              </a:tr>
            </a:tbl>
          </a:graphicData>
        </a:graphic>
      </p:graphicFrame>
      <p:pic>
        <p:nvPicPr>
          <p:cNvPr id="17" name="Picture 16">
            <a:extLst>
              <a:ext uri="{FF2B5EF4-FFF2-40B4-BE49-F238E27FC236}">
                <a16:creationId xmlns:a16="http://schemas.microsoft.com/office/drawing/2014/main" id="{A6DBAC23-A819-4D93-939B-1353C2E44DBA}"/>
              </a:ext>
            </a:extLst>
          </p:cNvPr>
          <p:cNvPicPr>
            <a:picLocks noChangeAspect="1"/>
          </p:cNvPicPr>
          <p:nvPr/>
        </p:nvPicPr>
        <p:blipFill>
          <a:blip r:embed="rId2"/>
          <a:stretch>
            <a:fillRect/>
          </a:stretch>
        </p:blipFill>
        <p:spPr>
          <a:xfrm>
            <a:off x="1744131" y="1998660"/>
            <a:ext cx="536494" cy="536494"/>
          </a:xfrm>
          <a:prstGeom prst="rect">
            <a:avLst/>
          </a:prstGeom>
        </p:spPr>
      </p:pic>
      <p:pic>
        <p:nvPicPr>
          <p:cNvPr id="19" name="Picture 18">
            <a:extLst>
              <a:ext uri="{FF2B5EF4-FFF2-40B4-BE49-F238E27FC236}">
                <a16:creationId xmlns:a16="http://schemas.microsoft.com/office/drawing/2014/main" id="{F8BA5BFD-0E0F-4E1A-98C9-7BCCC6F4E5FA}"/>
              </a:ext>
            </a:extLst>
          </p:cNvPr>
          <p:cNvPicPr>
            <a:picLocks noChangeAspect="1"/>
          </p:cNvPicPr>
          <p:nvPr/>
        </p:nvPicPr>
        <p:blipFill>
          <a:blip r:embed="rId3"/>
          <a:stretch>
            <a:fillRect/>
          </a:stretch>
        </p:blipFill>
        <p:spPr>
          <a:xfrm>
            <a:off x="1741561" y="2671864"/>
            <a:ext cx="536494" cy="536494"/>
          </a:xfrm>
          <a:prstGeom prst="rect">
            <a:avLst/>
          </a:prstGeom>
        </p:spPr>
      </p:pic>
      <p:pic>
        <p:nvPicPr>
          <p:cNvPr id="21" name="Picture 20">
            <a:extLst>
              <a:ext uri="{FF2B5EF4-FFF2-40B4-BE49-F238E27FC236}">
                <a16:creationId xmlns:a16="http://schemas.microsoft.com/office/drawing/2014/main" id="{55EEE826-69EC-4A2B-992A-61C1B5F53A2E}"/>
              </a:ext>
            </a:extLst>
          </p:cNvPr>
          <p:cNvPicPr>
            <a:picLocks noChangeAspect="1"/>
          </p:cNvPicPr>
          <p:nvPr/>
        </p:nvPicPr>
        <p:blipFill>
          <a:blip r:embed="rId4"/>
          <a:stretch>
            <a:fillRect/>
          </a:stretch>
        </p:blipFill>
        <p:spPr>
          <a:xfrm>
            <a:off x="1741593" y="3335354"/>
            <a:ext cx="536494" cy="536494"/>
          </a:xfrm>
          <a:prstGeom prst="rect">
            <a:avLst/>
          </a:prstGeom>
        </p:spPr>
      </p:pic>
      <p:pic>
        <p:nvPicPr>
          <p:cNvPr id="23" name="Picture 22" descr="A close up of a sign&#10;&#10;Description automatically generated">
            <a:extLst>
              <a:ext uri="{FF2B5EF4-FFF2-40B4-BE49-F238E27FC236}">
                <a16:creationId xmlns:a16="http://schemas.microsoft.com/office/drawing/2014/main" id="{352E54D1-B02A-4E7B-B35B-A3F8599A27CD}"/>
              </a:ext>
            </a:extLst>
          </p:cNvPr>
          <p:cNvPicPr>
            <a:picLocks noChangeAspect="1"/>
          </p:cNvPicPr>
          <p:nvPr/>
        </p:nvPicPr>
        <p:blipFill>
          <a:blip r:embed="rId5"/>
          <a:stretch>
            <a:fillRect/>
          </a:stretch>
        </p:blipFill>
        <p:spPr>
          <a:xfrm>
            <a:off x="1741561" y="4008243"/>
            <a:ext cx="536494" cy="536494"/>
          </a:xfrm>
          <a:prstGeom prst="rect">
            <a:avLst/>
          </a:prstGeom>
        </p:spPr>
      </p:pic>
      <p:pic>
        <p:nvPicPr>
          <p:cNvPr id="25" name="Picture 24" descr="A picture containing sky, outdoor, tennis, cup&#10;&#10;Description automatically generated">
            <a:extLst>
              <a:ext uri="{FF2B5EF4-FFF2-40B4-BE49-F238E27FC236}">
                <a16:creationId xmlns:a16="http://schemas.microsoft.com/office/drawing/2014/main" id="{7AB1D144-E3FF-4FFF-A053-7B7CF7BA868B}"/>
              </a:ext>
            </a:extLst>
          </p:cNvPr>
          <p:cNvPicPr>
            <a:picLocks noChangeAspect="1"/>
          </p:cNvPicPr>
          <p:nvPr/>
        </p:nvPicPr>
        <p:blipFill>
          <a:blip r:embed="rId6"/>
          <a:stretch>
            <a:fillRect/>
          </a:stretch>
        </p:blipFill>
        <p:spPr>
          <a:xfrm>
            <a:off x="1723271" y="4664807"/>
            <a:ext cx="554784" cy="560881"/>
          </a:xfrm>
          <a:prstGeom prst="rect">
            <a:avLst/>
          </a:prstGeom>
        </p:spPr>
      </p:pic>
      <p:sp>
        <p:nvSpPr>
          <p:cNvPr id="4" name="Rectangle 3">
            <a:extLst>
              <a:ext uri="{FF2B5EF4-FFF2-40B4-BE49-F238E27FC236}">
                <a16:creationId xmlns:a16="http://schemas.microsoft.com/office/drawing/2014/main" id="{250539F3-3EB4-41E3-BAC6-FC054A8AEEF4}"/>
              </a:ext>
            </a:extLst>
          </p:cNvPr>
          <p:cNvSpPr/>
          <p:nvPr/>
        </p:nvSpPr>
        <p:spPr>
          <a:xfrm>
            <a:off x="1580395" y="5228472"/>
            <a:ext cx="861697" cy="707886"/>
          </a:xfrm>
          <a:prstGeom prst="rect">
            <a:avLst/>
          </a:prstGeom>
          <a:noFill/>
        </p:spPr>
        <p:txBody>
          <a:bodyPr wrap="square" lIns="91440" tIns="45720" rIns="91440" bIns="45720" anchor="ctr">
            <a:spAutoFit/>
          </a:bodyPr>
          <a:lstStyle/>
          <a:p>
            <a:pPr algn="ctr"/>
            <a:r>
              <a:rPr lang="en-US" sz="4000" b="1" cap="none" spc="0" dirty="0">
                <a:ln w="22225">
                  <a:solidFill>
                    <a:schemeClr val="accent2"/>
                  </a:solidFill>
                  <a:prstDash val="solid"/>
                </a:ln>
                <a:solidFill>
                  <a:srgbClr val="00B050"/>
                </a:solidFill>
                <a:effectLst/>
              </a:rPr>
              <a:t>?</a:t>
            </a:r>
          </a:p>
        </p:txBody>
      </p:sp>
      <p:pic>
        <p:nvPicPr>
          <p:cNvPr id="6" name="Picture 5" descr="A picture containing drawing&#10;&#10;Description automatically generated">
            <a:extLst>
              <a:ext uri="{FF2B5EF4-FFF2-40B4-BE49-F238E27FC236}">
                <a16:creationId xmlns:a16="http://schemas.microsoft.com/office/drawing/2014/main" id="{8D98613C-EE6F-4CC3-BE6E-18C504D5EA77}"/>
              </a:ext>
            </a:extLst>
          </p:cNvPr>
          <p:cNvPicPr>
            <a:picLocks noChangeAspect="1"/>
          </p:cNvPicPr>
          <p:nvPr/>
        </p:nvPicPr>
        <p:blipFill>
          <a:blip r:embed="rId7"/>
          <a:stretch>
            <a:fillRect/>
          </a:stretch>
        </p:blipFill>
        <p:spPr>
          <a:xfrm>
            <a:off x="1744131" y="1328026"/>
            <a:ext cx="533924" cy="533924"/>
          </a:xfrm>
          <a:prstGeom prst="rect">
            <a:avLst/>
          </a:prstGeom>
        </p:spPr>
      </p:pic>
    </p:spTree>
    <p:extLst>
      <p:ext uri="{BB962C8B-B14F-4D97-AF65-F5344CB8AC3E}">
        <p14:creationId xmlns:p14="http://schemas.microsoft.com/office/powerpoint/2010/main" val="902988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282C3-B70B-4816-84D7-18D41DDF33C8}"/>
              </a:ext>
            </a:extLst>
          </p:cNvPr>
          <p:cNvSpPr>
            <a:spLocks noGrp="1"/>
          </p:cNvSpPr>
          <p:nvPr>
            <p:ph type="title"/>
          </p:nvPr>
        </p:nvSpPr>
        <p:spPr/>
        <p:txBody>
          <a:bodyPr/>
          <a:lstStyle/>
          <a:p>
            <a:r>
              <a:rPr lang="en-GB"/>
              <a:t>Global Grant Criteria</a:t>
            </a:r>
            <a:endParaRPr lang="en-GB" dirty="0"/>
          </a:p>
        </p:txBody>
      </p:sp>
      <p:sp>
        <p:nvSpPr>
          <p:cNvPr id="3" name="Content Placeholder 2">
            <a:extLst>
              <a:ext uri="{FF2B5EF4-FFF2-40B4-BE49-F238E27FC236}">
                <a16:creationId xmlns:a16="http://schemas.microsoft.com/office/drawing/2014/main" id="{88791AFC-95DB-45CC-AD92-8CA45104ED57}"/>
              </a:ext>
            </a:extLst>
          </p:cNvPr>
          <p:cNvSpPr>
            <a:spLocks noGrp="1"/>
          </p:cNvSpPr>
          <p:nvPr>
            <p:ph idx="1"/>
          </p:nvPr>
        </p:nvSpPr>
        <p:spPr/>
        <p:txBody>
          <a:bodyPr>
            <a:normAutofit lnSpcReduction="10000"/>
          </a:bodyPr>
          <a:lstStyle/>
          <a:p>
            <a:r>
              <a:rPr lang="en-GB" dirty="0"/>
              <a:t>Project needs to be sustainable and meet Rotary requirements and conditions</a:t>
            </a:r>
          </a:p>
          <a:p>
            <a:r>
              <a:rPr lang="en-GB" dirty="0"/>
              <a:t>Application is made on-line by all parties but there are various trial versions available that you can use to try out various funding methods</a:t>
            </a:r>
          </a:p>
          <a:p>
            <a:r>
              <a:rPr lang="en-GB" dirty="0"/>
              <a:t>Clubs again need to be Qualified and have signed the MOU</a:t>
            </a:r>
          </a:p>
          <a:p>
            <a:r>
              <a:rPr lang="en-GB" dirty="0"/>
              <a:t>Records need to be kept, reports need to be completed </a:t>
            </a:r>
          </a:p>
          <a:p>
            <a:r>
              <a:rPr lang="en-GB" dirty="0"/>
              <a:t>Support for Global Grants supported from other Districts will be matched 50% from District</a:t>
            </a:r>
          </a:p>
          <a:p>
            <a:pPr marL="0" indent="0">
              <a:buNone/>
            </a:pPr>
            <a:endParaRPr lang="en-GB" dirty="0"/>
          </a:p>
        </p:txBody>
      </p:sp>
      <p:sp>
        <p:nvSpPr>
          <p:cNvPr id="4" name="Slide Number Placeholder 3">
            <a:extLst>
              <a:ext uri="{FF2B5EF4-FFF2-40B4-BE49-F238E27FC236}">
                <a16:creationId xmlns:a16="http://schemas.microsoft.com/office/drawing/2014/main" id="{AF0477CA-0DB4-4608-A3EB-CF2AA254E66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24</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6074660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C4E59-F1AD-4E45-B224-6E5D267333D2}"/>
              </a:ext>
            </a:extLst>
          </p:cNvPr>
          <p:cNvSpPr>
            <a:spLocks noGrp="1"/>
          </p:cNvSpPr>
          <p:nvPr>
            <p:ph type="title"/>
          </p:nvPr>
        </p:nvSpPr>
        <p:spPr/>
        <p:txBody>
          <a:bodyPr/>
          <a:lstStyle/>
          <a:p>
            <a:r>
              <a:rPr lang="en-GB" dirty="0"/>
              <a:t>Two stage ‘matching’</a:t>
            </a:r>
          </a:p>
        </p:txBody>
      </p:sp>
      <p:graphicFrame>
        <p:nvGraphicFramePr>
          <p:cNvPr id="4" name="Content Placeholder 3">
            <a:extLst>
              <a:ext uri="{FF2B5EF4-FFF2-40B4-BE49-F238E27FC236}">
                <a16:creationId xmlns:a16="http://schemas.microsoft.com/office/drawing/2014/main" id="{24EEBA7A-2CD4-4D5C-997D-B5D693590F99}"/>
              </a:ext>
            </a:extLst>
          </p:cNvPr>
          <p:cNvGraphicFramePr>
            <a:graphicFrameLocks noGrp="1"/>
          </p:cNvGraphicFramePr>
          <p:nvPr>
            <p:ph idx="1"/>
            <p:extLst>
              <p:ext uri="{D42A27DB-BD31-4B8C-83A1-F6EECF244321}">
                <p14:modId xmlns:p14="http://schemas.microsoft.com/office/powerpoint/2010/main" val="2134954306"/>
              </p:ext>
            </p:extLst>
          </p:nvPr>
        </p:nvGraphicFramePr>
        <p:xfrm>
          <a:off x="628650" y="1308100"/>
          <a:ext cx="7886700" cy="4641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04900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BB6577F8-1DA5-42B5-AB2E-40CEB0F0A54C}"/>
              </a:ext>
            </a:extLst>
          </p:cNvPr>
          <p:cNvGraphicFramePr>
            <a:graphicFrameLocks/>
          </p:cNvGraphicFramePr>
          <p:nvPr>
            <p:extLst>
              <p:ext uri="{D42A27DB-BD31-4B8C-83A1-F6EECF244321}">
                <p14:modId xmlns:p14="http://schemas.microsoft.com/office/powerpoint/2010/main" val="3007795861"/>
              </p:ext>
            </p:extLst>
          </p:nvPr>
        </p:nvGraphicFramePr>
        <p:xfrm>
          <a:off x="1295400" y="1371600"/>
          <a:ext cx="7219950" cy="4267199"/>
        </p:xfrm>
        <a:graphic>
          <a:graphicData uri="http://schemas.openxmlformats.org/drawingml/2006/chart">
            <c:chart xmlns:c="http://schemas.openxmlformats.org/drawingml/2006/chart" xmlns:r="http://schemas.openxmlformats.org/officeDocument/2006/relationships" r:id="rId2"/>
          </a:graphicData>
        </a:graphic>
      </p:graphicFrame>
      <p:sp>
        <p:nvSpPr>
          <p:cNvPr id="460805" name="Rectangle 5"/>
          <p:cNvSpPr>
            <a:spLocks noGrp="1" noChangeArrowheads="1"/>
          </p:cNvSpPr>
          <p:nvPr>
            <p:ph type="title"/>
          </p:nvPr>
        </p:nvSpPr>
        <p:spPr/>
        <p:txBody>
          <a:bodyPr/>
          <a:lstStyle/>
          <a:p>
            <a:r>
              <a:rPr lang="en-GB" altLang="en-US" dirty="0"/>
              <a:t>World Fund Matching</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26</a:t>
            </a:fld>
            <a:endParaRPr lang="en-US" altLang="en-US" dirty="0"/>
          </a:p>
        </p:txBody>
      </p:sp>
      <p:sp>
        <p:nvSpPr>
          <p:cNvPr id="29" name="Oval 28">
            <a:extLst>
              <a:ext uri="{FF2B5EF4-FFF2-40B4-BE49-F238E27FC236}">
                <a16:creationId xmlns:a16="http://schemas.microsoft.com/office/drawing/2014/main" id="{9913A816-5C08-4A6E-B872-D5E0B7AE9B52}"/>
              </a:ext>
            </a:extLst>
          </p:cNvPr>
          <p:cNvSpPr/>
          <p:nvPr/>
        </p:nvSpPr>
        <p:spPr>
          <a:xfrm>
            <a:off x="4343400" y="1755549"/>
            <a:ext cx="1676400" cy="990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800" b="1" dirty="0">
                <a:solidFill>
                  <a:schemeClr val="bg1"/>
                </a:solidFill>
              </a:rPr>
              <a:t>+ 100%</a:t>
            </a:r>
          </a:p>
          <a:p>
            <a:pPr algn="ctr"/>
            <a:r>
              <a:rPr lang="en-GB" sz="1400" b="1" dirty="0">
                <a:solidFill>
                  <a:schemeClr val="bg1"/>
                </a:solidFill>
              </a:rPr>
              <a:t>DDF(C+D) Contribution</a:t>
            </a:r>
          </a:p>
        </p:txBody>
      </p:sp>
      <p:sp>
        <p:nvSpPr>
          <p:cNvPr id="460801" name="TextBox 460800">
            <a:extLst>
              <a:ext uri="{FF2B5EF4-FFF2-40B4-BE49-F238E27FC236}">
                <a16:creationId xmlns:a16="http://schemas.microsoft.com/office/drawing/2014/main" id="{E84747CD-9B01-4C0D-887A-3848FBF8D0D4}"/>
              </a:ext>
            </a:extLst>
          </p:cNvPr>
          <p:cNvSpPr txBox="1"/>
          <p:nvPr/>
        </p:nvSpPr>
        <p:spPr>
          <a:xfrm>
            <a:off x="2906983" y="4419599"/>
            <a:ext cx="389850" cy="461665"/>
          </a:xfrm>
          <a:prstGeom prst="rect">
            <a:avLst/>
          </a:prstGeom>
          <a:noFill/>
        </p:spPr>
        <p:txBody>
          <a:bodyPr wrap="none" rtlCol="0">
            <a:spAutoFit/>
          </a:bodyPr>
          <a:lstStyle/>
          <a:p>
            <a:r>
              <a:rPr lang="en-GB" dirty="0">
                <a:solidFill>
                  <a:schemeClr val="bg1"/>
                </a:solidFill>
              </a:rPr>
              <a:t>A</a:t>
            </a:r>
          </a:p>
        </p:txBody>
      </p:sp>
      <p:sp>
        <p:nvSpPr>
          <p:cNvPr id="37" name="TextBox 36">
            <a:extLst>
              <a:ext uri="{FF2B5EF4-FFF2-40B4-BE49-F238E27FC236}">
                <a16:creationId xmlns:a16="http://schemas.microsoft.com/office/drawing/2014/main" id="{137E7294-01A0-40CC-985E-517B78CA2B97}"/>
              </a:ext>
            </a:extLst>
          </p:cNvPr>
          <p:cNvSpPr txBox="1"/>
          <p:nvPr/>
        </p:nvSpPr>
        <p:spPr>
          <a:xfrm>
            <a:off x="3674287" y="4419598"/>
            <a:ext cx="407484" cy="461665"/>
          </a:xfrm>
          <a:prstGeom prst="rect">
            <a:avLst/>
          </a:prstGeom>
          <a:noFill/>
        </p:spPr>
        <p:txBody>
          <a:bodyPr wrap="none" rtlCol="0">
            <a:spAutoFit/>
          </a:bodyPr>
          <a:lstStyle/>
          <a:p>
            <a:r>
              <a:rPr lang="en-GB" dirty="0">
                <a:solidFill>
                  <a:schemeClr val="bg1"/>
                </a:solidFill>
              </a:rPr>
              <a:t>C</a:t>
            </a:r>
          </a:p>
        </p:txBody>
      </p:sp>
      <p:sp>
        <p:nvSpPr>
          <p:cNvPr id="38" name="TextBox 37">
            <a:extLst>
              <a:ext uri="{FF2B5EF4-FFF2-40B4-BE49-F238E27FC236}">
                <a16:creationId xmlns:a16="http://schemas.microsoft.com/office/drawing/2014/main" id="{021D9BB8-FE50-4CFF-B816-9D938AB523D4}"/>
              </a:ext>
            </a:extLst>
          </p:cNvPr>
          <p:cNvSpPr txBox="1"/>
          <p:nvPr/>
        </p:nvSpPr>
        <p:spPr>
          <a:xfrm>
            <a:off x="4572000" y="4650430"/>
            <a:ext cx="389850" cy="461665"/>
          </a:xfrm>
          <a:prstGeom prst="rect">
            <a:avLst/>
          </a:prstGeom>
          <a:noFill/>
        </p:spPr>
        <p:txBody>
          <a:bodyPr wrap="none" rtlCol="0">
            <a:spAutoFit/>
          </a:bodyPr>
          <a:lstStyle/>
          <a:p>
            <a:r>
              <a:rPr lang="en-GB" dirty="0">
                <a:solidFill>
                  <a:schemeClr val="bg1"/>
                </a:solidFill>
              </a:rPr>
              <a:t>B</a:t>
            </a:r>
          </a:p>
        </p:txBody>
      </p:sp>
      <p:sp>
        <p:nvSpPr>
          <p:cNvPr id="39" name="TextBox 38">
            <a:extLst>
              <a:ext uri="{FF2B5EF4-FFF2-40B4-BE49-F238E27FC236}">
                <a16:creationId xmlns:a16="http://schemas.microsoft.com/office/drawing/2014/main" id="{5E0DB4C4-59E7-421F-8C0C-D74919A38EA0}"/>
              </a:ext>
            </a:extLst>
          </p:cNvPr>
          <p:cNvSpPr txBox="1"/>
          <p:nvPr/>
        </p:nvSpPr>
        <p:spPr>
          <a:xfrm>
            <a:off x="5404135" y="4643735"/>
            <a:ext cx="407484" cy="461665"/>
          </a:xfrm>
          <a:prstGeom prst="rect">
            <a:avLst/>
          </a:prstGeom>
          <a:noFill/>
        </p:spPr>
        <p:txBody>
          <a:bodyPr wrap="none" rtlCol="0">
            <a:spAutoFit/>
          </a:bodyPr>
          <a:lstStyle/>
          <a:p>
            <a:r>
              <a:rPr lang="en-GB" dirty="0">
                <a:solidFill>
                  <a:schemeClr val="bg1"/>
                </a:solidFill>
              </a:rPr>
              <a:t>D</a:t>
            </a:r>
          </a:p>
        </p:txBody>
      </p:sp>
      <p:sp>
        <p:nvSpPr>
          <p:cNvPr id="42" name="Arrow: Down 41">
            <a:extLst>
              <a:ext uri="{FF2B5EF4-FFF2-40B4-BE49-F238E27FC236}">
                <a16:creationId xmlns:a16="http://schemas.microsoft.com/office/drawing/2014/main" id="{B7857226-BFD1-43E2-BCF3-DAC68ECF304D}"/>
              </a:ext>
            </a:extLst>
          </p:cNvPr>
          <p:cNvSpPr/>
          <p:nvPr/>
        </p:nvSpPr>
        <p:spPr>
          <a:xfrm rot="19977578">
            <a:off x="5706592" y="2574472"/>
            <a:ext cx="623664" cy="136008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803" name="TextBox 460802">
            <a:extLst>
              <a:ext uri="{FF2B5EF4-FFF2-40B4-BE49-F238E27FC236}">
                <a16:creationId xmlns:a16="http://schemas.microsoft.com/office/drawing/2014/main" id="{CEDBA0AE-7193-4898-8054-0C173139818E}"/>
              </a:ext>
            </a:extLst>
          </p:cNvPr>
          <p:cNvSpPr txBox="1"/>
          <p:nvPr/>
        </p:nvSpPr>
        <p:spPr>
          <a:xfrm rot="16200000">
            <a:off x="5765957" y="4250322"/>
            <a:ext cx="1314449" cy="338554"/>
          </a:xfrm>
          <a:prstGeom prst="rect">
            <a:avLst/>
          </a:prstGeom>
          <a:noFill/>
        </p:spPr>
        <p:txBody>
          <a:bodyPr wrap="square" rtlCol="0">
            <a:spAutoFit/>
          </a:bodyPr>
          <a:lstStyle/>
          <a:p>
            <a:r>
              <a:rPr lang="en-GB" sz="1600" dirty="0">
                <a:solidFill>
                  <a:schemeClr val="bg1"/>
                </a:solidFill>
              </a:rPr>
              <a:t>World Fund</a:t>
            </a:r>
          </a:p>
        </p:txBody>
      </p:sp>
      <p:sp>
        <p:nvSpPr>
          <p:cNvPr id="45" name="TextBox 44">
            <a:extLst>
              <a:ext uri="{FF2B5EF4-FFF2-40B4-BE49-F238E27FC236}">
                <a16:creationId xmlns:a16="http://schemas.microsoft.com/office/drawing/2014/main" id="{19BF54BF-2F61-4188-ADAF-8D6AA9557832}"/>
              </a:ext>
            </a:extLst>
          </p:cNvPr>
          <p:cNvSpPr txBox="1"/>
          <p:nvPr/>
        </p:nvSpPr>
        <p:spPr>
          <a:xfrm rot="16200000">
            <a:off x="6267421" y="2910959"/>
            <a:ext cx="2076451" cy="369332"/>
          </a:xfrm>
          <a:prstGeom prst="rect">
            <a:avLst/>
          </a:prstGeom>
          <a:noFill/>
        </p:spPr>
        <p:txBody>
          <a:bodyPr wrap="square" rtlCol="0">
            <a:spAutoFit/>
          </a:bodyPr>
          <a:lstStyle/>
          <a:p>
            <a:r>
              <a:rPr lang="en-GB" sz="1800" dirty="0">
                <a:solidFill>
                  <a:schemeClr val="bg1"/>
                </a:solidFill>
              </a:rPr>
              <a:t>Project Budget</a:t>
            </a:r>
          </a:p>
        </p:txBody>
      </p:sp>
      <p:sp>
        <p:nvSpPr>
          <p:cNvPr id="15" name="Arrow: Down 14">
            <a:extLst>
              <a:ext uri="{FF2B5EF4-FFF2-40B4-BE49-F238E27FC236}">
                <a16:creationId xmlns:a16="http://schemas.microsoft.com/office/drawing/2014/main" id="{7A1CD51C-2FDE-4147-A158-049943C531C8}"/>
              </a:ext>
            </a:extLst>
          </p:cNvPr>
          <p:cNvSpPr/>
          <p:nvPr/>
        </p:nvSpPr>
        <p:spPr>
          <a:xfrm rot="12586321">
            <a:off x="4203757" y="2571280"/>
            <a:ext cx="274205" cy="174124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Arrow: Down 15">
            <a:extLst>
              <a:ext uri="{FF2B5EF4-FFF2-40B4-BE49-F238E27FC236}">
                <a16:creationId xmlns:a16="http://schemas.microsoft.com/office/drawing/2014/main" id="{A4F7AAAB-D268-4CEF-8FFA-5D1EFDA1AB5C}"/>
              </a:ext>
            </a:extLst>
          </p:cNvPr>
          <p:cNvSpPr/>
          <p:nvPr/>
        </p:nvSpPr>
        <p:spPr>
          <a:xfrm rot="10158728">
            <a:off x="5195821" y="2751403"/>
            <a:ext cx="274205" cy="18994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1831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Matching – Figures for 70/30 split</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27</a:t>
            </a:fld>
            <a:endParaRPr lang="en-US" altLang="en-US" dirty="0"/>
          </a:p>
        </p:txBody>
      </p:sp>
      <p:sp>
        <p:nvSpPr>
          <p:cNvPr id="6" name="TextBox 5">
            <a:extLst>
              <a:ext uri="{FF2B5EF4-FFF2-40B4-BE49-F238E27FC236}">
                <a16:creationId xmlns:a16="http://schemas.microsoft.com/office/drawing/2014/main" id="{F3908718-989B-4804-B5A3-BFBE7521B7E4}"/>
              </a:ext>
            </a:extLst>
          </p:cNvPr>
          <p:cNvSpPr txBox="1"/>
          <p:nvPr/>
        </p:nvSpPr>
        <p:spPr>
          <a:xfrm>
            <a:off x="200025" y="2090171"/>
            <a:ext cx="3030086" cy="2677656"/>
          </a:xfrm>
          <a:prstGeom prst="rect">
            <a:avLst/>
          </a:prstGeom>
          <a:noFill/>
        </p:spPr>
        <p:txBody>
          <a:bodyPr wrap="square" rtlCol="0">
            <a:spAutoFit/>
          </a:bodyPr>
          <a:lstStyle/>
          <a:p>
            <a:pPr algn="ctr"/>
            <a:r>
              <a:rPr lang="en-GB" dirty="0">
                <a:solidFill>
                  <a:srgbClr val="7030A0"/>
                </a:solidFill>
              </a:rPr>
              <a:t>So a group of Clubs can run a </a:t>
            </a:r>
            <a:r>
              <a:rPr lang="en-GB" b="1" dirty="0">
                <a:solidFill>
                  <a:srgbClr val="7030A0"/>
                </a:solidFill>
              </a:rPr>
              <a:t>£24,300 </a:t>
            </a:r>
            <a:r>
              <a:rPr lang="en-GB" dirty="0">
                <a:solidFill>
                  <a:srgbClr val="7030A0"/>
                </a:solidFill>
              </a:rPr>
              <a:t>project after raising </a:t>
            </a:r>
            <a:r>
              <a:rPr lang="en-GB" b="1" dirty="0">
                <a:solidFill>
                  <a:srgbClr val="7030A0"/>
                </a:solidFill>
              </a:rPr>
              <a:t>£8,100</a:t>
            </a:r>
          </a:p>
          <a:p>
            <a:pPr algn="ctr"/>
            <a:endParaRPr lang="en-GB" b="1" dirty="0">
              <a:solidFill>
                <a:srgbClr val="7030A0"/>
              </a:solidFill>
            </a:endParaRPr>
          </a:p>
          <a:p>
            <a:pPr algn="ctr"/>
            <a:r>
              <a:rPr lang="en-GB" i="1" dirty="0">
                <a:solidFill>
                  <a:srgbClr val="7030A0"/>
                </a:solidFill>
              </a:rPr>
              <a:t>(simply a third of the overall total)</a:t>
            </a:r>
          </a:p>
        </p:txBody>
      </p:sp>
      <p:graphicFrame>
        <p:nvGraphicFramePr>
          <p:cNvPr id="8" name="Object 7">
            <a:extLst>
              <a:ext uri="{FF2B5EF4-FFF2-40B4-BE49-F238E27FC236}">
                <a16:creationId xmlns:a16="http://schemas.microsoft.com/office/drawing/2014/main" id="{FB1D0999-6C58-4A6F-A78F-A5D235DBF161}"/>
              </a:ext>
            </a:extLst>
          </p:cNvPr>
          <p:cNvGraphicFramePr>
            <a:graphicFrameLocks noChangeAspect="1"/>
          </p:cNvGraphicFramePr>
          <p:nvPr>
            <p:extLst>
              <p:ext uri="{D42A27DB-BD31-4B8C-83A1-F6EECF244321}">
                <p14:modId xmlns:p14="http://schemas.microsoft.com/office/powerpoint/2010/main" val="3346936507"/>
              </p:ext>
            </p:extLst>
          </p:nvPr>
        </p:nvGraphicFramePr>
        <p:xfrm>
          <a:off x="3581400" y="1941969"/>
          <a:ext cx="5188338" cy="2895600"/>
        </p:xfrm>
        <a:graphic>
          <a:graphicData uri="http://schemas.openxmlformats.org/presentationml/2006/ole">
            <mc:AlternateContent xmlns:mc="http://schemas.openxmlformats.org/markup-compatibility/2006">
              <mc:Choice xmlns:v="urn:schemas-microsoft-com:vml" Requires="v">
                <p:oleObj spid="_x0000_s1044" name="Worksheet" r:id="rId3" imgW="2636468" imgH="1470854" progId="Excel.Sheet.12">
                  <p:embed/>
                </p:oleObj>
              </mc:Choice>
              <mc:Fallback>
                <p:oleObj name="Worksheet" r:id="rId3" imgW="2636468" imgH="1470854" progId="Excel.Sheet.12">
                  <p:embed/>
                  <p:pic>
                    <p:nvPicPr>
                      <p:cNvPr id="8" name="Object 7">
                        <a:extLst>
                          <a:ext uri="{FF2B5EF4-FFF2-40B4-BE49-F238E27FC236}">
                            <a16:creationId xmlns:a16="http://schemas.microsoft.com/office/drawing/2014/main" id="{FB1D0999-6C58-4A6F-A78F-A5D235DBF161}"/>
                          </a:ext>
                        </a:extLst>
                      </p:cNvPr>
                      <p:cNvPicPr/>
                      <p:nvPr/>
                    </p:nvPicPr>
                    <p:blipFill>
                      <a:blip r:embed="rId4"/>
                      <a:stretch>
                        <a:fillRect/>
                      </a:stretch>
                    </p:blipFill>
                    <p:spPr>
                      <a:xfrm>
                        <a:off x="3581400" y="1941969"/>
                        <a:ext cx="5188338" cy="2895600"/>
                      </a:xfrm>
                      <a:prstGeom prst="rect">
                        <a:avLst/>
                      </a:prstGeom>
                    </p:spPr>
                  </p:pic>
                </p:oleObj>
              </mc:Fallback>
            </mc:AlternateContent>
          </a:graphicData>
        </a:graphic>
      </p:graphicFrame>
    </p:spTree>
    <p:extLst>
      <p:ext uri="{BB962C8B-B14F-4D97-AF65-F5344CB8AC3E}">
        <p14:creationId xmlns:p14="http://schemas.microsoft.com/office/powerpoint/2010/main" val="17130989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28</a:t>
            </a:fld>
            <a:endParaRPr lang="en-US" altLang="en-US" dirty="0"/>
          </a:p>
        </p:txBody>
      </p:sp>
      <p:graphicFrame>
        <p:nvGraphicFramePr>
          <p:cNvPr id="10" name="Chart 9">
            <a:extLst>
              <a:ext uri="{FF2B5EF4-FFF2-40B4-BE49-F238E27FC236}">
                <a16:creationId xmlns:a16="http://schemas.microsoft.com/office/drawing/2014/main" id="{8FA15CF3-E1B0-4A91-92D9-C3F6FD6D7F71}"/>
              </a:ext>
            </a:extLst>
          </p:cNvPr>
          <p:cNvGraphicFramePr>
            <a:graphicFrameLocks/>
          </p:cNvGraphicFramePr>
          <p:nvPr>
            <p:extLst>
              <p:ext uri="{D42A27DB-BD31-4B8C-83A1-F6EECF244321}">
                <p14:modId xmlns:p14="http://schemas.microsoft.com/office/powerpoint/2010/main" val="368500077"/>
              </p:ext>
            </p:extLst>
          </p:nvPr>
        </p:nvGraphicFramePr>
        <p:xfrm>
          <a:off x="304800" y="1752600"/>
          <a:ext cx="5410200" cy="3429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Object 7">
            <a:extLst>
              <a:ext uri="{FF2B5EF4-FFF2-40B4-BE49-F238E27FC236}">
                <a16:creationId xmlns:a16="http://schemas.microsoft.com/office/drawing/2014/main" id="{F1260478-056B-4159-9E5C-B290043F218F}"/>
              </a:ext>
            </a:extLst>
          </p:cNvPr>
          <p:cNvGraphicFramePr>
            <a:graphicFrameLocks noChangeAspect="1"/>
          </p:cNvGraphicFramePr>
          <p:nvPr>
            <p:extLst>
              <p:ext uri="{D42A27DB-BD31-4B8C-83A1-F6EECF244321}">
                <p14:modId xmlns:p14="http://schemas.microsoft.com/office/powerpoint/2010/main" val="3483068408"/>
              </p:ext>
            </p:extLst>
          </p:nvPr>
        </p:nvGraphicFramePr>
        <p:xfrm>
          <a:off x="5943600" y="2438400"/>
          <a:ext cx="2817180" cy="2133600"/>
        </p:xfrm>
        <a:graphic>
          <a:graphicData uri="http://schemas.openxmlformats.org/presentationml/2006/ole">
            <mc:AlternateContent xmlns:mc="http://schemas.openxmlformats.org/markup-compatibility/2006">
              <mc:Choice xmlns:v="urn:schemas-microsoft-com:vml" Requires="v">
                <p:oleObj spid="_x0000_s2068" name="Worksheet" r:id="rId4" imgW="1942897" imgH="1470854" progId="Excel.Sheet.12">
                  <p:embed/>
                </p:oleObj>
              </mc:Choice>
              <mc:Fallback>
                <p:oleObj name="Worksheet" r:id="rId4" imgW="1942897" imgH="1470854" progId="Excel.Sheet.12">
                  <p:embed/>
                  <p:pic>
                    <p:nvPicPr>
                      <p:cNvPr id="8" name="Object 7">
                        <a:extLst>
                          <a:ext uri="{FF2B5EF4-FFF2-40B4-BE49-F238E27FC236}">
                            <a16:creationId xmlns:a16="http://schemas.microsoft.com/office/drawing/2014/main" id="{F1260478-056B-4159-9E5C-B290043F218F}"/>
                          </a:ext>
                        </a:extLst>
                      </p:cNvPr>
                      <p:cNvPicPr/>
                      <p:nvPr/>
                    </p:nvPicPr>
                    <p:blipFill>
                      <a:blip r:embed="rId5"/>
                      <a:stretch>
                        <a:fillRect/>
                      </a:stretch>
                    </p:blipFill>
                    <p:spPr>
                      <a:xfrm>
                        <a:off x="5943600" y="2438400"/>
                        <a:ext cx="2817180" cy="2133600"/>
                      </a:xfrm>
                      <a:prstGeom prst="rect">
                        <a:avLst/>
                      </a:prstGeom>
                    </p:spPr>
                  </p:pic>
                </p:oleObj>
              </mc:Fallback>
            </mc:AlternateContent>
          </a:graphicData>
        </a:graphic>
      </p:graphicFrame>
      <p:sp>
        <p:nvSpPr>
          <p:cNvPr id="9" name="Rectangle 8">
            <a:extLst>
              <a:ext uri="{FF2B5EF4-FFF2-40B4-BE49-F238E27FC236}">
                <a16:creationId xmlns:a16="http://schemas.microsoft.com/office/drawing/2014/main" id="{FC8CA55E-D026-4331-AD6F-5652DD41CCAE}"/>
              </a:ext>
            </a:extLst>
          </p:cNvPr>
          <p:cNvSpPr/>
          <p:nvPr/>
        </p:nvSpPr>
        <p:spPr>
          <a:xfrm rot="16200000">
            <a:off x="3845237" y="3993362"/>
            <a:ext cx="716350" cy="584775"/>
          </a:xfrm>
          <a:prstGeom prst="rect">
            <a:avLst/>
          </a:prstGeom>
        </p:spPr>
        <p:txBody>
          <a:bodyPr wrap="none">
            <a:spAutoFit/>
          </a:bodyPr>
          <a:lstStyle/>
          <a:p>
            <a:r>
              <a:rPr lang="en-GB" sz="1600" dirty="0">
                <a:solidFill>
                  <a:schemeClr val="bg1"/>
                </a:solidFill>
              </a:rPr>
              <a:t>World</a:t>
            </a:r>
          </a:p>
          <a:p>
            <a:r>
              <a:rPr lang="en-GB" sz="1600" dirty="0">
                <a:solidFill>
                  <a:schemeClr val="bg1"/>
                </a:solidFill>
              </a:rPr>
              <a:t>Fund</a:t>
            </a:r>
          </a:p>
        </p:txBody>
      </p:sp>
      <p:sp>
        <p:nvSpPr>
          <p:cNvPr id="11" name="Rectangle 10">
            <a:extLst>
              <a:ext uri="{FF2B5EF4-FFF2-40B4-BE49-F238E27FC236}">
                <a16:creationId xmlns:a16="http://schemas.microsoft.com/office/drawing/2014/main" id="{FE16840E-9DE5-4D47-8BC3-858310F20EC8}"/>
              </a:ext>
            </a:extLst>
          </p:cNvPr>
          <p:cNvSpPr/>
          <p:nvPr/>
        </p:nvSpPr>
        <p:spPr>
          <a:xfrm rot="16200000">
            <a:off x="3291726" y="4153271"/>
            <a:ext cx="604653" cy="338554"/>
          </a:xfrm>
          <a:prstGeom prst="rect">
            <a:avLst/>
          </a:prstGeom>
        </p:spPr>
        <p:txBody>
          <a:bodyPr wrap="none">
            <a:spAutoFit/>
          </a:bodyPr>
          <a:lstStyle/>
          <a:p>
            <a:r>
              <a:rPr lang="en-GB" sz="1600" dirty="0">
                <a:solidFill>
                  <a:schemeClr val="bg1"/>
                </a:solidFill>
              </a:rPr>
              <a:t>DDF</a:t>
            </a:r>
          </a:p>
        </p:txBody>
      </p:sp>
      <p:sp>
        <p:nvSpPr>
          <p:cNvPr id="12" name="Rectangle 11">
            <a:extLst>
              <a:ext uri="{FF2B5EF4-FFF2-40B4-BE49-F238E27FC236}">
                <a16:creationId xmlns:a16="http://schemas.microsoft.com/office/drawing/2014/main" id="{E7081349-7F78-4736-BDAB-9F8E652E573F}"/>
              </a:ext>
            </a:extLst>
          </p:cNvPr>
          <p:cNvSpPr/>
          <p:nvPr/>
        </p:nvSpPr>
        <p:spPr>
          <a:xfrm rot="16200000">
            <a:off x="2669713" y="4153271"/>
            <a:ext cx="604653" cy="338554"/>
          </a:xfrm>
          <a:prstGeom prst="rect">
            <a:avLst/>
          </a:prstGeom>
        </p:spPr>
        <p:txBody>
          <a:bodyPr wrap="none">
            <a:spAutoFit/>
          </a:bodyPr>
          <a:lstStyle/>
          <a:p>
            <a:r>
              <a:rPr lang="en-GB" sz="1600" dirty="0">
                <a:solidFill>
                  <a:schemeClr val="bg1"/>
                </a:solidFill>
              </a:rPr>
              <a:t>Club</a:t>
            </a:r>
          </a:p>
        </p:txBody>
      </p:sp>
      <p:sp>
        <p:nvSpPr>
          <p:cNvPr id="14" name="Rectangle 13">
            <a:extLst>
              <a:ext uri="{FF2B5EF4-FFF2-40B4-BE49-F238E27FC236}">
                <a16:creationId xmlns:a16="http://schemas.microsoft.com/office/drawing/2014/main" id="{95F7CFF3-C1F4-4992-BBD0-20D74864DC6E}"/>
              </a:ext>
            </a:extLst>
          </p:cNvPr>
          <p:cNvSpPr/>
          <p:nvPr/>
        </p:nvSpPr>
        <p:spPr>
          <a:xfrm rot="16200000">
            <a:off x="4048220" y="3567317"/>
            <a:ext cx="1529586" cy="338554"/>
          </a:xfrm>
          <a:prstGeom prst="rect">
            <a:avLst/>
          </a:prstGeom>
        </p:spPr>
        <p:txBody>
          <a:bodyPr wrap="none">
            <a:spAutoFit/>
          </a:bodyPr>
          <a:lstStyle/>
          <a:p>
            <a:r>
              <a:rPr lang="en-GB" sz="1600" dirty="0">
                <a:solidFill>
                  <a:schemeClr val="bg1"/>
                </a:solidFill>
              </a:rPr>
              <a:t>Project Budget</a:t>
            </a:r>
          </a:p>
        </p:txBody>
      </p:sp>
    </p:spTree>
    <p:extLst>
      <p:ext uri="{BB962C8B-B14F-4D97-AF65-F5344CB8AC3E}">
        <p14:creationId xmlns:p14="http://schemas.microsoft.com/office/powerpoint/2010/main" val="10590342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5" name="Rectangle 5"/>
          <p:cNvSpPr>
            <a:spLocks noGrp="1" noChangeArrowheads="1"/>
          </p:cNvSpPr>
          <p:nvPr>
            <p:ph type="title"/>
          </p:nvPr>
        </p:nvSpPr>
        <p:spPr/>
        <p:txBody>
          <a:bodyPr/>
          <a:lstStyle/>
          <a:p>
            <a:r>
              <a:rPr lang="en-GB" altLang="en-US" dirty="0"/>
              <a:t>Global Grant Funding Example</a:t>
            </a:r>
            <a:endParaRPr lang="en-US" altLang="en-US" dirty="0"/>
          </a:p>
        </p:txBody>
      </p:sp>
      <p:sp>
        <p:nvSpPr>
          <p:cNvPr id="4" name="Rectangle 7"/>
          <p:cNvSpPr>
            <a:spLocks noGrp="1" noChangeArrowheads="1"/>
          </p:cNvSpPr>
          <p:nvPr>
            <p:ph type="sldNum" sz="quarter" idx="12"/>
          </p:nvPr>
        </p:nvSpPr>
        <p:spPr>
          <a:prstGeom prst="rect">
            <a:avLst/>
          </a:prstGeom>
        </p:spPr>
        <p:txBody>
          <a:bodyPr/>
          <a:lstStyle/>
          <a:p>
            <a:fld id="{FE2796B0-6E26-468D-B1BB-C54205DBD33A}" type="slidenum">
              <a:rPr lang="en-US" altLang="en-US"/>
              <a:pPr/>
              <a:t>29</a:t>
            </a:fld>
            <a:endParaRPr lang="en-US" altLang="en-US" dirty="0"/>
          </a:p>
        </p:txBody>
      </p:sp>
      <p:graphicFrame>
        <p:nvGraphicFramePr>
          <p:cNvPr id="5" name="Object 4">
            <a:extLst>
              <a:ext uri="{FF2B5EF4-FFF2-40B4-BE49-F238E27FC236}">
                <a16:creationId xmlns:a16="http://schemas.microsoft.com/office/drawing/2014/main" id="{5B9BF94D-F1B1-444D-90AF-0EACEA30D971}"/>
              </a:ext>
            </a:extLst>
          </p:cNvPr>
          <p:cNvGraphicFramePr>
            <a:graphicFrameLocks noChangeAspect="1"/>
          </p:cNvGraphicFramePr>
          <p:nvPr>
            <p:extLst>
              <p:ext uri="{D42A27DB-BD31-4B8C-83A1-F6EECF244321}">
                <p14:modId xmlns:p14="http://schemas.microsoft.com/office/powerpoint/2010/main" val="393233891"/>
              </p:ext>
            </p:extLst>
          </p:nvPr>
        </p:nvGraphicFramePr>
        <p:xfrm>
          <a:off x="5867399" y="2362200"/>
          <a:ext cx="3018407" cy="2286000"/>
        </p:xfrm>
        <a:graphic>
          <a:graphicData uri="http://schemas.openxmlformats.org/presentationml/2006/ole">
            <mc:AlternateContent xmlns:mc="http://schemas.openxmlformats.org/markup-compatibility/2006">
              <mc:Choice xmlns:v="urn:schemas-microsoft-com:vml" Requires="v">
                <p:oleObj spid="_x0000_s3092" name="Worksheet" r:id="rId3" imgW="1942897" imgH="1470854" progId="Excel.Sheet.12">
                  <p:embed/>
                </p:oleObj>
              </mc:Choice>
              <mc:Fallback>
                <p:oleObj name="Worksheet" r:id="rId3" imgW="1942897" imgH="1470854" progId="Excel.Sheet.12">
                  <p:embed/>
                  <p:pic>
                    <p:nvPicPr>
                      <p:cNvPr id="5" name="Object 4">
                        <a:extLst>
                          <a:ext uri="{FF2B5EF4-FFF2-40B4-BE49-F238E27FC236}">
                            <a16:creationId xmlns:a16="http://schemas.microsoft.com/office/drawing/2014/main" id="{5B9BF94D-F1B1-444D-90AF-0EACEA30D971}"/>
                          </a:ext>
                        </a:extLst>
                      </p:cNvPr>
                      <p:cNvPicPr/>
                      <p:nvPr/>
                    </p:nvPicPr>
                    <p:blipFill>
                      <a:blip r:embed="rId4"/>
                      <a:stretch>
                        <a:fillRect/>
                      </a:stretch>
                    </p:blipFill>
                    <p:spPr>
                      <a:xfrm>
                        <a:off x="5867399" y="2362200"/>
                        <a:ext cx="3018407" cy="2286000"/>
                      </a:xfrm>
                      <a:prstGeom prst="rect">
                        <a:avLst/>
                      </a:prstGeom>
                    </p:spPr>
                  </p:pic>
                </p:oleObj>
              </mc:Fallback>
            </mc:AlternateContent>
          </a:graphicData>
        </a:graphic>
      </p:graphicFrame>
      <p:graphicFrame>
        <p:nvGraphicFramePr>
          <p:cNvPr id="8" name="Chart 7">
            <a:extLst>
              <a:ext uri="{FF2B5EF4-FFF2-40B4-BE49-F238E27FC236}">
                <a16:creationId xmlns:a16="http://schemas.microsoft.com/office/drawing/2014/main" id="{2DE0FC69-EFD2-47B9-B870-8A6896C520A6}"/>
              </a:ext>
            </a:extLst>
          </p:cNvPr>
          <p:cNvGraphicFramePr>
            <a:graphicFrameLocks/>
          </p:cNvGraphicFramePr>
          <p:nvPr>
            <p:extLst>
              <p:ext uri="{D42A27DB-BD31-4B8C-83A1-F6EECF244321}">
                <p14:modId xmlns:p14="http://schemas.microsoft.com/office/powerpoint/2010/main" val="3344937854"/>
              </p:ext>
            </p:extLst>
          </p:nvPr>
        </p:nvGraphicFramePr>
        <p:xfrm>
          <a:off x="258194" y="1676400"/>
          <a:ext cx="5456806" cy="3581400"/>
        </p:xfrm>
        <a:graphic>
          <a:graphicData uri="http://schemas.openxmlformats.org/drawingml/2006/chart">
            <c:chart xmlns:c="http://schemas.openxmlformats.org/drawingml/2006/chart" xmlns:r="http://schemas.openxmlformats.org/officeDocument/2006/relationships" r:id="rId5"/>
          </a:graphicData>
        </a:graphic>
      </p:graphicFrame>
      <p:sp>
        <p:nvSpPr>
          <p:cNvPr id="7" name="Rectangle 6">
            <a:extLst>
              <a:ext uri="{FF2B5EF4-FFF2-40B4-BE49-F238E27FC236}">
                <a16:creationId xmlns:a16="http://schemas.microsoft.com/office/drawing/2014/main" id="{9F702F40-B66E-424D-BBEF-0EFD787F706B}"/>
              </a:ext>
            </a:extLst>
          </p:cNvPr>
          <p:cNvSpPr/>
          <p:nvPr/>
        </p:nvSpPr>
        <p:spPr>
          <a:xfrm rot="16200000">
            <a:off x="4048220" y="3567317"/>
            <a:ext cx="1529586" cy="338554"/>
          </a:xfrm>
          <a:prstGeom prst="rect">
            <a:avLst/>
          </a:prstGeom>
        </p:spPr>
        <p:txBody>
          <a:bodyPr wrap="none">
            <a:spAutoFit/>
          </a:bodyPr>
          <a:lstStyle/>
          <a:p>
            <a:r>
              <a:rPr lang="en-GB" sz="1600" dirty="0">
                <a:solidFill>
                  <a:schemeClr val="bg1"/>
                </a:solidFill>
              </a:rPr>
              <a:t>Project Budget</a:t>
            </a:r>
          </a:p>
        </p:txBody>
      </p:sp>
      <p:sp>
        <p:nvSpPr>
          <p:cNvPr id="10" name="Rectangle 9">
            <a:extLst>
              <a:ext uri="{FF2B5EF4-FFF2-40B4-BE49-F238E27FC236}">
                <a16:creationId xmlns:a16="http://schemas.microsoft.com/office/drawing/2014/main" id="{0852290F-97C5-4D61-9997-1A1F6F57EBBE}"/>
              </a:ext>
            </a:extLst>
          </p:cNvPr>
          <p:cNvSpPr/>
          <p:nvPr/>
        </p:nvSpPr>
        <p:spPr>
          <a:xfrm rot="16200000">
            <a:off x="3820413" y="3850824"/>
            <a:ext cx="716350" cy="584775"/>
          </a:xfrm>
          <a:prstGeom prst="rect">
            <a:avLst/>
          </a:prstGeom>
        </p:spPr>
        <p:txBody>
          <a:bodyPr wrap="none">
            <a:spAutoFit/>
          </a:bodyPr>
          <a:lstStyle/>
          <a:p>
            <a:r>
              <a:rPr lang="en-GB" sz="1600" dirty="0">
                <a:solidFill>
                  <a:schemeClr val="bg1"/>
                </a:solidFill>
              </a:rPr>
              <a:t>World</a:t>
            </a:r>
          </a:p>
          <a:p>
            <a:r>
              <a:rPr lang="en-GB" sz="1600" dirty="0">
                <a:solidFill>
                  <a:schemeClr val="bg1"/>
                </a:solidFill>
              </a:rPr>
              <a:t>Fund</a:t>
            </a:r>
          </a:p>
        </p:txBody>
      </p:sp>
      <p:sp>
        <p:nvSpPr>
          <p:cNvPr id="12" name="Rectangle 11">
            <a:extLst>
              <a:ext uri="{FF2B5EF4-FFF2-40B4-BE49-F238E27FC236}">
                <a16:creationId xmlns:a16="http://schemas.microsoft.com/office/drawing/2014/main" id="{E52A2213-B53D-4C6E-87C2-A76A6D6F49B3}"/>
              </a:ext>
            </a:extLst>
          </p:cNvPr>
          <p:cNvSpPr/>
          <p:nvPr/>
        </p:nvSpPr>
        <p:spPr>
          <a:xfrm rot="16200000">
            <a:off x="3262196" y="4019250"/>
            <a:ext cx="604653" cy="338554"/>
          </a:xfrm>
          <a:prstGeom prst="rect">
            <a:avLst/>
          </a:prstGeom>
        </p:spPr>
        <p:txBody>
          <a:bodyPr wrap="none">
            <a:spAutoFit/>
          </a:bodyPr>
          <a:lstStyle/>
          <a:p>
            <a:r>
              <a:rPr lang="en-GB" sz="1600" dirty="0">
                <a:solidFill>
                  <a:schemeClr val="bg1"/>
                </a:solidFill>
              </a:rPr>
              <a:t>DDF</a:t>
            </a:r>
          </a:p>
        </p:txBody>
      </p:sp>
    </p:spTree>
    <p:extLst>
      <p:ext uri="{BB962C8B-B14F-4D97-AF65-F5344CB8AC3E}">
        <p14:creationId xmlns:p14="http://schemas.microsoft.com/office/powerpoint/2010/main" val="3568824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980FEB-CC19-47BC-9693-1ED1090F7CE5}"/>
              </a:ext>
            </a:extLst>
          </p:cNvPr>
          <p:cNvSpPr>
            <a:spLocks noGrp="1"/>
          </p:cNvSpPr>
          <p:nvPr>
            <p:ph type="title"/>
          </p:nvPr>
        </p:nvSpPr>
        <p:spPr/>
        <p:txBody>
          <a:bodyPr/>
          <a:lstStyle/>
          <a:p>
            <a:r>
              <a:rPr lang="en-GB" dirty="0"/>
              <a:t>Which comes first? Funding or Project</a:t>
            </a:r>
          </a:p>
        </p:txBody>
      </p:sp>
      <p:pic>
        <p:nvPicPr>
          <p:cNvPr id="12" name="Picture 11" descr="A close up of a logo&#10;&#10;Description generated with high confidence">
            <a:extLst>
              <a:ext uri="{FF2B5EF4-FFF2-40B4-BE49-F238E27FC236}">
                <a16:creationId xmlns:a16="http://schemas.microsoft.com/office/drawing/2014/main" id="{A1107257-6A1F-48E2-896E-BF5CB2621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548" y="1844824"/>
            <a:ext cx="2833211" cy="3428999"/>
          </a:xfrm>
          <a:prstGeom prst="rect">
            <a:avLst/>
          </a:prstGeom>
        </p:spPr>
      </p:pic>
      <p:pic>
        <p:nvPicPr>
          <p:cNvPr id="16" name="Picture 15" descr="A close up of a logo&#10;&#10;Description generated with high confidence">
            <a:extLst>
              <a:ext uri="{FF2B5EF4-FFF2-40B4-BE49-F238E27FC236}">
                <a16:creationId xmlns:a16="http://schemas.microsoft.com/office/drawing/2014/main" id="{FD423CBF-4E07-484C-BC04-36AF4BABE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306" y="1844824"/>
            <a:ext cx="3692059" cy="3429000"/>
          </a:xfrm>
          <a:prstGeom prst="rect">
            <a:avLst/>
          </a:prstGeom>
        </p:spPr>
      </p:pic>
      <p:sp>
        <p:nvSpPr>
          <p:cNvPr id="2" name="Slide Number Placeholder 1">
            <a:extLst>
              <a:ext uri="{FF2B5EF4-FFF2-40B4-BE49-F238E27FC236}">
                <a16:creationId xmlns:a16="http://schemas.microsoft.com/office/drawing/2014/main" id="{9BDB8774-E369-4A89-AE79-8B9F69CC96B4}"/>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366239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information</a:t>
            </a:r>
          </a:p>
        </p:txBody>
      </p:sp>
      <p:sp>
        <p:nvSpPr>
          <p:cNvPr id="7" name="Content Placeholder 6"/>
          <p:cNvSpPr>
            <a:spLocks noGrp="1"/>
          </p:cNvSpPr>
          <p:nvPr>
            <p:ph idx="1"/>
          </p:nvPr>
        </p:nvSpPr>
        <p:spPr/>
        <p:txBody>
          <a:bodyPr>
            <a:normAutofit fontScale="92500" lnSpcReduction="10000"/>
          </a:bodyPr>
          <a:lstStyle/>
          <a:p>
            <a:r>
              <a:rPr lang="en-GB" sz="2800" dirty="0"/>
              <a:t>Rotary.org for Rotary Club Central reports and the Grants </a:t>
            </a:r>
            <a:r>
              <a:rPr lang="en-GB" sz="2800" dirty="0" err="1"/>
              <a:t>Center</a:t>
            </a:r>
            <a:r>
              <a:rPr lang="en-GB" sz="2800" dirty="0"/>
              <a:t>.</a:t>
            </a:r>
          </a:p>
          <a:p>
            <a:pPr marL="0" indent="0">
              <a:buNone/>
            </a:pPr>
            <a:r>
              <a:rPr lang="en-GB" dirty="0"/>
              <a:t>   Training session in the Learning </a:t>
            </a:r>
            <a:r>
              <a:rPr lang="en-GB" dirty="0" err="1"/>
              <a:t>center</a:t>
            </a:r>
            <a:r>
              <a:rPr lang="en-GB" dirty="0"/>
              <a:t> under   “Grant Training Seminar”</a:t>
            </a:r>
            <a:endParaRPr lang="en-GB" sz="2800" dirty="0"/>
          </a:p>
          <a:p>
            <a:r>
              <a:rPr lang="en-GB" sz="2800" dirty="0"/>
              <a:t>Updates via Newsletters and on </a:t>
            </a:r>
            <a:r>
              <a:rPr lang="en-GB" sz="2800" dirty="0">
                <a:hlinkClick r:id="rId2"/>
              </a:rPr>
              <a:t>http://foundation.rotary1060.org.uk</a:t>
            </a:r>
            <a:endParaRPr lang="en-GB" sz="2800" dirty="0"/>
          </a:p>
          <a:p>
            <a:r>
              <a:rPr lang="en-GB" sz="2800" dirty="0"/>
              <a:t>Presentations on YouTube by Paul </a:t>
            </a:r>
            <a:r>
              <a:rPr lang="en-GB" sz="2800" dirty="0" err="1"/>
              <a:t>Beedham</a:t>
            </a:r>
            <a:r>
              <a:rPr lang="en-GB" sz="2800" dirty="0"/>
              <a:t> covering various Foundation topics</a:t>
            </a:r>
          </a:p>
          <a:p>
            <a:endParaRPr lang="en-GB" sz="2800" dirty="0"/>
          </a:p>
          <a:p>
            <a:r>
              <a:rPr lang="en-GB" sz="2800" dirty="0"/>
              <a:t>Consider donating to Foundation to make funding available for future projects</a:t>
            </a:r>
          </a:p>
          <a:p>
            <a:pPr lvl="1"/>
            <a:r>
              <a:rPr lang="en-GB" sz="2400" dirty="0"/>
              <a:t>Please don’t leave it to the end of the year </a:t>
            </a:r>
            <a:r>
              <a:rPr lang="en-GB" sz="2400" dirty="0">
                <a:sym typeface="Wingdings" panose="05000000000000000000" pitchFamily="2" charset="2"/>
              </a:rPr>
              <a:t></a:t>
            </a:r>
            <a:endParaRPr lang="en-GB" sz="2400" dirty="0"/>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30</a:t>
            </a:fld>
            <a:endParaRPr lang="en-US" altLang="en-US"/>
          </a:p>
        </p:txBody>
      </p:sp>
    </p:spTree>
    <p:extLst>
      <p:ext uri="{BB962C8B-B14F-4D97-AF65-F5344CB8AC3E}">
        <p14:creationId xmlns:p14="http://schemas.microsoft.com/office/powerpoint/2010/main" val="22260765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450B3-49D8-4659-B6F8-C6CD276601E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69F24DF-445B-4BEF-9CCE-89D5A36D132E}"/>
              </a:ext>
            </a:extLst>
          </p:cNvPr>
          <p:cNvSpPr>
            <a:spLocks noGrp="1"/>
          </p:cNvSpPr>
          <p:nvPr>
            <p:ph idx="1"/>
          </p:nvPr>
        </p:nvSpPr>
        <p:spPr/>
        <p:txBody>
          <a:bodyPr>
            <a:normAutofit/>
          </a:bodyPr>
          <a:lstStyle/>
          <a:p>
            <a:pPr marL="0" indent="0" algn="ctr">
              <a:buNone/>
            </a:pPr>
            <a:r>
              <a:rPr lang="en-GB" sz="9600" dirty="0"/>
              <a:t>Questions?</a:t>
            </a:r>
          </a:p>
        </p:txBody>
      </p:sp>
    </p:spTree>
    <p:extLst>
      <p:ext uri="{BB962C8B-B14F-4D97-AF65-F5344CB8AC3E}">
        <p14:creationId xmlns:p14="http://schemas.microsoft.com/office/powerpoint/2010/main" val="3230828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prstGeom prst="rect">
            <a:avLst/>
          </a:prstGeom>
        </p:spPr>
        <p:txBody>
          <a:bodyPr/>
          <a:lstStyle/>
          <a:p>
            <a:r>
              <a:rPr lang="en-GB" sz="4000" dirty="0"/>
              <a:t>Disaster Response Grant</a:t>
            </a:r>
          </a:p>
        </p:txBody>
      </p:sp>
      <p:sp>
        <p:nvSpPr>
          <p:cNvPr id="4" name="Slide Number Placeholder 3"/>
          <p:cNvSpPr>
            <a:spLocks noGrp="1"/>
          </p:cNvSpPr>
          <p:nvPr>
            <p:ph type="sldNum" sz="quarter" idx="4294967295"/>
          </p:nvPr>
        </p:nvSpPr>
        <p:spPr>
          <a:xfrm>
            <a:off x="7086600" y="6356350"/>
            <a:ext cx="2057400" cy="36512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CFD35DA8-0420-4EAB-8744-160CF11CB095}" type="slidenum">
              <a:rPr kumimoji="0" lang="en-US"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32</a:t>
            </a:fld>
            <a:endParaRPr kumimoji="0" lang="en-US"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61008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Disaster Response Grant</a:t>
            </a:r>
          </a:p>
        </p:txBody>
      </p:sp>
      <p:sp>
        <p:nvSpPr>
          <p:cNvPr id="7" name="Content Placeholder 6"/>
          <p:cNvSpPr>
            <a:spLocks noGrp="1"/>
          </p:cNvSpPr>
          <p:nvPr>
            <p:ph idx="1"/>
          </p:nvPr>
        </p:nvSpPr>
        <p:spPr/>
        <p:txBody>
          <a:bodyPr/>
          <a:lstStyle/>
          <a:p>
            <a:pPr marL="0" indent="0">
              <a:buNone/>
            </a:pPr>
            <a:r>
              <a:rPr lang="en-GB" dirty="0"/>
              <a:t>Covid-19 was designated as an International Disaster and was accepted as an acceptable cause to apply for a Disaster Response Grant to alleviate suffering</a:t>
            </a:r>
          </a:p>
          <a:p>
            <a:pPr marL="0" indent="0">
              <a:buNone/>
            </a:pPr>
            <a:endParaRPr lang="en-GB" sz="2800" dirty="0"/>
          </a:p>
          <a:p>
            <a:pPr marL="0" indent="0">
              <a:buNone/>
            </a:pPr>
            <a:r>
              <a:rPr lang="en-GB" sz="2800" dirty="0"/>
              <a:t>District applied for a Disaster Response Grant for $25,000 which is very roughly £20,000 for the support of local Foodbanks within the District</a:t>
            </a:r>
          </a:p>
          <a:p>
            <a:pPr marL="0" indent="0">
              <a:buNone/>
            </a:pPr>
            <a:endParaRPr lang="en-GB" dirty="0"/>
          </a:p>
          <a:p>
            <a:pPr marL="0" indent="0">
              <a:buNone/>
            </a:pPr>
            <a:r>
              <a:rPr lang="en-GB" sz="2800" dirty="0"/>
              <a:t>District has been awarded the Grant but not yet received</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33</a:t>
            </a:fld>
            <a:endParaRPr lang="en-US" altLang="en-US"/>
          </a:p>
        </p:txBody>
      </p:sp>
    </p:spTree>
    <p:extLst>
      <p:ext uri="{BB962C8B-B14F-4D97-AF65-F5344CB8AC3E}">
        <p14:creationId xmlns:p14="http://schemas.microsoft.com/office/powerpoint/2010/main" val="840156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Disaster Response Grant</a:t>
            </a:r>
          </a:p>
        </p:txBody>
      </p:sp>
      <p:sp>
        <p:nvSpPr>
          <p:cNvPr id="7" name="Content Placeholder 6"/>
          <p:cNvSpPr>
            <a:spLocks noGrp="1"/>
          </p:cNvSpPr>
          <p:nvPr>
            <p:ph idx="1"/>
          </p:nvPr>
        </p:nvSpPr>
        <p:spPr/>
        <p:txBody>
          <a:bodyPr>
            <a:normAutofit/>
          </a:bodyPr>
          <a:lstStyle/>
          <a:p>
            <a:pPr marL="0" indent="0">
              <a:buNone/>
            </a:pPr>
            <a:r>
              <a:rPr lang="en-GB" dirty="0"/>
              <a:t>The Grant will be administered by the District Grants Sub-Committee and Clubs will be able to apply for a share of this Grant</a:t>
            </a:r>
          </a:p>
          <a:p>
            <a:pPr marL="0" indent="0">
              <a:buNone/>
            </a:pPr>
            <a:r>
              <a:rPr lang="en-GB" dirty="0"/>
              <a:t>Just like a District Grant the Club can apply for up to £1000 provided they put in an equal or greater amount to support your local foodbank</a:t>
            </a:r>
          </a:p>
          <a:p>
            <a:pPr marL="0" indent="0">
              <a:buNone/>
            </a:pPr>
            <a:r>
              <a:rPr lang="en-GB" dirty="0"/>
              <a:t>The awards will be made on a first come basis but there will be a time limit since we want to distribute this fairly quickly and share it around the Clubs in District</a:t>
            </a:r>
          </a:p>
        </p:txBody>
      </p:sp>
      <p:sp>
        <p:nvSpPr>
          <p:cNvPr id="4" name="Slide Number Placeholder 3"/>
          <p:cNvSpPr>
            <a:spLocks noGrp="1"/>
          </p:cNvSpPr>
          <p:nvPr>
            <p:ph type="sldNum" sz="quarter" idx="12"/>
          </p:nvPr>
        </p:nvSpPr>
        <p:spPr>
          <a:prstGeom prst="rect">
            <a:avLst/>
          </a:prstGeom>
        </p:spPr>
        <p:txBody>
          <a:bodyPr/>
          <a:lstStyle/>
          <a:p>
            <a:fld id="{CFD35DA8-0420-4EAB-8744-160CF11CB095}" type="slidenum">
              <a:rPr lang="en-US" altLang="en-US" smtClean="0"/>
              <a:pPr/>
              <a:t>34</a:t>
            </a:fld>
            <a:endParaRPr lang="en-US" altLang="en-US"/>
          </a:p>
        </p:txBody>
      </p:sp>
    </p:spTree>
    <p:extLst>
      <p:ext uri="{BB962C8B-B14F-4D97-AF65-F5344CB8AC3E}">
        <p14:creationId xmlns:p14="http://schemas.microsoft.com/office/powerpoint/2010/main" val="28572418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450B3-49D8-4659-B6F8-C6CD276601EB}"/>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69F24DF-445B-4BEF-9CCE-89D5A36D132E}"/>
              </a:ext>
            </a:extLst>
          </p:cNvPr>
          <p:cNvSpPr>
            <a:spLocks noGrp="1"/>
          </p:cNvSpPr>
          <p:nvPr>
            <p:ph idx="1"/>
          </p:nvPr>
        </p:nvSpPr>
        <p:spPr/>
        <p:txBody>
          <a:bodyPr>
            <a:normAutofit/>
          </a:bodyPr>
          <a:lstStyle/>
          <a:p>
            <a:pPr marL="0" indent="0" algn="ctr">
              <a:buNone/>
            </a:pPr>
            <a:r>
              <a:rPr lang="en-GB" sz="9600" dirty="0"/>
              <a:t>Questions?</a:t>
            </a:r>
          </a:p>
        </p:txBody>
      </p:sp>
    </p:spTree>
    <p:extLst>
      <p:ext uri="{BB962C8B-B14F-4D97-AF65-F5344CB8AC3E}">
        <p14:creationId xmlns:p14="http://schemas.microsoft.com/office/powerpoint/2010/main" val="13146797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03CBDA-0C2C-4F09-A835-934465E6B355}"/>
              </a:ext>
            </a:extLst>
          </p:cNvPr>
          <p:cNvSpPr>
            <a:spLocks noGrp="1"/>
          </p:cNvSpPr>
          <p:nvPr>
            <p:ph type="ctrTitle"/>
          </p:nvPr>
        </p:nvSpPr>
        <p:spPr>
          <a:xfrm>
            <a:off x="-76200" y="3429000"/>
            <a:ext cx="9296400" cy="1447800"/>
          </a:xfrm>
        </p:spPr>
        <p:txBody>
          <a:bodyPr/>
          <a:lstStyle/>
          <a:p>
            <a:r>
              <a:rPr lang="en-GB" dirty="0"/>
              <a:t>District 1060 Rotary Foundation</a:t>
            </a:r>
            <a:br>
              <a:rPr lang="en-GB" dirty="0"/>
            </a:br>
            <a:r>
              <a:rPr lang="en-GB" sz="4000" i="1" dirty="0" err="1"/>
              <a:t>Foundation</a:t>
            </a:r>
            <a:r>
              <a:rPr lang="en-GB" sz="4000" i="1" dirty="0"/>
              <a:t> Seminar</a:t>
            </a:r>
            <a:endParaRPr lang="en-GB" i="1" dirty="0"/>
          </a:p>
        </p:txBody>
      </p:sp>
      <p:sp>
        <p:nvSpPr>
          <p:cNvPr id="5" name="Subtitle 4">
            <a:extLst>
              <a:ext uri="{FF2B5EF4-FFF2-40B4-BE49-F238E27FC236}">
                <a16:creationId xmlns:a16="http://schemas.microsoft.com/office/drawing/2014/main" id="{E5F1A21C-C328-4172-BE2B-10BA45C6FF4E}"/>
              </a:ext>
            </a:extLst>
          </p:cNvPr>
          <p:cNvSpPr>
            <a:spLocks noGrp="1"/>
          </p:cNvSpPr>
          <p:nvPr>
            <p:ph type="subTitle" idx="1"/>
          </p:nvPr>
        </p:nvSpPr>
        <p:spPr>
          <a:xfrm>
            <a:off x="1600200" y="4992744"/>
            <a:ext cx="6858000" cy="1636656"/>
          </a:xfrm>
        </p:spPr>
        <p:txBody>
          <a:bodyPr>
            <a:normAutofit/>
          </a:bodyPr>
          <a:lstStyle/>
          <a:p>
            <a:endParaRPr lang="en-GB" sz="2800" dirty="0"/>
          </a:p>
          <a:p>
            <a:r>
              <a:rPr lang="en-GB" sz="3800" dirty="0"/>
              <a:t>DG Tim Bushell</a:t>
            </a:r>
          </a:p>
        </p:txBody>
      </p:sp>
    </p:spTree>
    <p:extLst>
      <p:ext uri="{BB962C8B-B14F-4D97-AF65-F5344CB8AC3E}">
        <p14:creationId xmlns:p14="http://schemas.microsoft.com/office/powerpoint/2010/main" val="140044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A tale of </a:t>
            </a:r>
            <a:r>
              <a:rPr lang="en-US" altLang="en-US" b="1" dirty="0"/>
              <a:t>four</a:t>
            </a:r>
            <a:r>
              <a:rPr lang="en-US" altLang="en-US" dirty="0"/>
              <a:t> funds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4</a:t>
            </a:fld>
            <a:endParaRPr lang="en-US" altLang="en-US"/>
          </a:p>
        </p:txBody>
      </p:sp>
      <p:sp>
        <p:nvSpPr>
          <p:cNvPr id="4" name="Oval 3">
            <a:extLst>
              <a:ext uri="{FF2B5EF4-FFF2-40B4-BE49-F238E27FC236}">
                <a16:creationId xmlns:a16="http://schemas.microsoft.com/office/drawing/2014/main" id="{9D9EE13A-3A88-4A1D-A0B0-A6CA40ACE6C1}"/>
              </a:ext>
            </a:extLst>
          </p:cNvPr>
          <p:cNvSpPr/>
          <p:nvPr/>
        </p:nvSpPr>
        <p:spPr>
          <a:xfrm>
            <a:off x="4724400" y="1295400"/>
            <a:ext cx="2286000" cy="9558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8" name="Oval 17">
            <a:extLst>
              <a:ext uri="{FF2B5EF4-FFF2-40B4-BE49-F238E27FC236}">
                <a16:creationId xmlns:a16="http://schemas.microsoft.com/office/drawing/2014/main" id="{623FCB72-A5C8-413F-A615-38ECB7ACB2CA}"/>
              </a:ext>
            </a:extLst>
          </p:cNvPr>
          <p:cNvSpPr/>
          <p:nvPr/>
        </p:nvSpPr>
        <p:spPr>
          <a:xfrm>
            <a:off x="4585596" y="2438400"/>
            <a:ext cx="2590800" cy="11181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Oval 18">
            <a:extLst>
              <a:ext uri="{FF2B5EF4-FFF2-40B4-BE49-F238E27FC236}">
                <a16:creationId xmlns:a16="http://schemas.microsoft.com/office/drawing/2014/main" id="{15618194-1ADD-4D94-A30E-814065DD60BD}"/>
              </a:ext>
            </a:extLst>
          </p:cNvPr>
          <p:cNvSpPr/>
          <p:nvPr/>
        </p:nvSpPr>
        <p:spPr>
          <a:xfrm>
            <a:off x="4572000" y="3733801"/>
            <a:ext cx="2514600" cy="9143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Polio</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5" name="Arrow: Right 4">
            <a:extLst>
              <a:ext uri="{FF2B5EF4-FFF2-40B4-BE49-F238E27FC236}">
                <a16:creationId xmlns:a16="http://schemas.microsoft.com/office/drawing/2014/main" id="{B620DD7C-6D53-4A0C-9CD5-2517012DDAA2}"/>
              </a:ext>
            </a:extLst>
          </p:cNvPr>
          <p:cNvSpPr/>
          <p:nvPr/>
        </p:nvSpPr>
        <p:spPr>
          <a:xfrm rot="20265432">
            <a:off x="2412823" y="2013696"/>
            <a:ext cx="218863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19BF13F-D7AC-4CAF-868D-CD5B4003CDFA}"/>
              </a:ext>
            </a:extLst>
          </p:cNvPr>
          <p:cNvSpPr/>
          <p:nvPr/>
        </p:nvSpPr>
        <p:spPr>
          <a:xfrm>
            <a:off x="2604459" y="2673046"/>
            <a:ext cx="18066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C14C8B2-EF75-4AB5-9B02-80E722BE1905}"/>
              </a:ext>
            </a:extLst>
          </p:cNvPr>
          <p:cNvSpPr/>
          <p:nvPr/>
        </p:nvSpPr>
        <p:spPr>
          <a:xfrm rot="1680342">
            <a:off x="2388262" y="3436609"/>
            <a:ext cx="225706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Graphic 8" descr="Coins">
            <a:extLst>
              <a:ext uri="{FF2B5EF4-FFF2-40B4-BE49-F238E27FC236}">
                <a16:creationId xmlns:a16="http://schemas.microsoft.com/office/drawing/2014/main" id="{28158251-79E5-4A51-A49F-5B1F1B715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0600" y="2162878"/>
            <a:ext cx="1461396" cy="1461396"/>
          </a:xfrm>
          <a:prstGeom prst="rect">
            <a:avLst/>
          </a:prstGeom>
        </p:spPr>
      </p:pic>
      <p:sp>
        <p:nvSpPr>
          <p:cNvPr id="10" name="TextBox 9">
            <a:extLst>
              <a:ext uri="{FF2B5EF4-FFF2-40B4-BE49-F238E27FC236}">
                <a16:creationId xmlns:a16="http://schemas.microsoft.com/office/drawing/2014/main" id="{FF0414B4-DF25-4FDA-88FC-79BBAA98F26C}"/>
              </a:ext>
            </a:extLst>
          </p:cNvPr>
          <p:cNvSpPr txBox="1"/>
          <p:nvPr/>
        </p:nvSpPr>
        <p:spPr>
          <a:xfrm>
            <a:off x="703972" y="1836913"/>
            <a:ext cx="1943161" cy="523220"/>
          </a:xfrm>
          <a:prstGeom prst="rect">
            <a:avLst/>
          </a:prstGeom>
          <a:noFill/>
        </p:spPr>
        <p:txBody>
          <a:bodyPr wrap="none" rtlCol="0">
            <a:spAutoFit/>
          </a:bodyPr>
          <a:lstStyle/>
          <a:p>
            <a:r>
              <a:rPr lang="en-GB" sz="2800" b="1" dirty="0">
                <a:solidFill>
                  <a:srgbClr val="002060"/>
                </a:solidFill>
              </a:rPr>
              <a:t>Donations</a:t>
            </a:r>
          </a:p>
        </p:txBody>
      </p:sp>
      <p:sp>
        <p:nvSpPr>
          <p:cNvPr id="12" name="Oval 11">
            <a:extLst>
              <a:ext uri="{FF2B5EF4-FFF2-40B4-BE49-F238E27FC236}">
                <a16:creationId xmlns:a16="http://schemas.microsoft.com/office/drawing/2014/main" id="{1838C110-65D7-4237-B85A-010081553001}"/>
              </a:ext>
            </a:extLst>
          </p:cNvPr>
          <p:cNvSpPr/>
          <p:nvPr/>
        </p:nvSpPr>
        <p:spPr>
          <a:xfrm>
            <a:off x="4038600" y="4953001"/>
            <a:ext cx="3657600" cy="8381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Disaster Response Fund</a:t>
            </a:r>
          </a:p>
        </p:txBody>
      </p:sp>
      <p:sp>
        <p:nvSpPr>
          <p:cNvPr id="13" name="Arrow: Right 12">
            <a:extLst>
              <a:ext uri="{FF2B5EF4-FFF2-40B4-BE49-F238E27FC236}">
                <a16:creationId xmlns:a16="http://schemas.microsoft.com/office/drawing/2014/main" id="{F7B6036F-F822-4DFF-9AAD-21F153DD856E}"/>
              </a:ext>
            </a:extLst>
          </p:cNvPr>
          <p:cNvSpPr/>
          <p:nvPr/>
        </p:nvSpPr>
        <p:spPr>
          <a:xfrm rot="2524562">
            <a:off x="2111189" y="3996117"/>
            <a:ext cx="25214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59924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Polio Eradication</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Are we really “Almost There”</a:t>
            </a:r>
          </a:p>
          <a:p>
            <a:r>
              <a:rPr lang="en-GB" dirty="0"/>
              <a:t>Update on Current situation</a:t>
            </a:r>
          </a:p>
          <a:p>
            <a:r>
              <a:rPr lang="en-GB" dirty="0"/>
              <a:t>Covid-19 problems</a:t>
            </a:r>
          </a:p>
          <a:p>
            <a:r>
              <a:rPr lang="en-GB" dirty="0"/>
              <a:t>Your help and contributions are still required</a:t>
            </a:r>
          </a:p>
          <a:p>
            <a:r>
              <a:rPr lang="en-GB" dirty="0"/>
              <a:t>Order your Purple Crocus Corms now closing date 31</a:t>
            </a:r>
            <a:r>
              <a:rPr lang="en-GB" baseline="30000" dirty="0"/>
              <a:t>st</a:t>
            </a:r>
            <a:r>
              <a:rPr lang="en-GB" dirty="0"/>
              <a:t> August but limited supply and prices could go up. See RIBI Newsletter or contact me</a:t>
            </a:r>
          </a:p>
          <a:p>
            <a:r>
              <a:rPr lang="en-GB" dirty="0"/>
              <a:t>Order your Cloth Crocus Lapel Badges, box of 100</a:t>
            </a:r>
          </a:p>
          <a:p>
            <a:pPr marL="0" indent="0">
              <a:buNone/>
            </a:pPr>
            <a:endParaRPr lang="en-GB" dirty="0"/>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826733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A tale of </a:t>
            </a:r>
            <a:r>
              <a:rPr lang="en-US" altLang="en-US" b="1" dirty="0"/>
              <a:t>four</a:t>
            </a:r>
            <a:r>
              <a:rPr lang="en-US" altLang="en-US" dirty="0"/>
              <a:t> funds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6</a:t>
            </a:fld>
            <a:endParaRPr lang="en-US" altLang="en-US"/>
          </a:p>
        </p:txBody>
      </p:sp>
      <p:sp>
        <p:nvSpPr>
          <p:cNvPr id="4" name="Oval 3">
            <a:extLst>
              <a:ext uri="{FF2B5EF4-FFF2-40B4-BE49-F238E27FC236}">
                <a16:creationId xmlns:a16="http://schemas.microsoft.com/office/drawing/2014/main" id="{9D9EE13A-3A88-4A1D-A0B0-A6CA40ACE6C1}"/>
              </a:ext>
            </a:extLst>
          </p:cNvPr>
          <p:cNvSpPr/>
          <p:nvPr/>
        </p:nvSpPr>
        <p:spPr>
          <a:xfrm>
            <a:off x="4724400" y="1295400"/>
            <a:ext cx="2286000" cy="95583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Annual</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8" name="Oval 17">
            <a:extLst>
              <a:ext uri="{FF2B5EF4-FFF2-40B4-BE49-F238E27FC236}">
                <a16:creationId xmlns:a16="http://schemas.microsoft.com/office/drawing/2014/main" id="{623FCB72-A5C8-413F-A615-38ECB7ACB2CA}"/>
              </a:ext>
            </a:extLst>
          </p:cNvPr>
          <p:cNvSpPr/>
          <p:nvPr/>
        </p:nvSpPr>
        <p:spPr>
          <a:xfrm>
            <a:off x="4585596" y="2438400"/>
            <a:ext cx="2590800" cy="11181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Permanent</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Oval 18">
            <a:extLst>
              <a:ext uri="{FF2B5EF4-FFF2-40B4-BE49-F238E27FC236}">
                <a16:creationId xmlns:a16="http://schemas.microsoft.com/office/drawing/2014/main" id="{15618194-1ADD-4D94-A30E-814065DD60BD}"/>
              </a:ext>
            </a:extLst>
          </p:cNvPr>
          <p:cNvSpPr/>
          <p:nvPr/>
        </p:nvSpPr>
        <p:spPr>
          <a:xfrm>
            <a:off x="4572000" y="3733801"/>
            <a:ext cx="2514600" cy="9143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Polio</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5" name="Arrow: Right 4">
            <a:extLst>
              <a:ext uri="{FF2B5EF4-FFF2-40B4-BE49-F238E27FC236}">
                <a16:creationId xmlns:a16="http://schemas.microsoft.com/office/drawing/2014/main" id="{B620DD7C-6D53-4A0C-9CD5-2517012DDAA2}"/>
              </a:ext>
            </a:extLst>
          </p:cNvPr>
          <p:cNvSpPr/>
          <p:nvPr/>
        </p:nvSpPr>
        <p:spPr>
          <a:xfrm rot="20265432">
            <a:off x="2412823" y="2013696"/>
            <a:ext cx="218863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Arrow: Right 20">
            <a:extLst>
              <a:ext uri="{FF2B5EF4-FFF2-40B4-BE49-F238E27FC236}">
                <a16:creationId xmlns:a16="http://schemas.microsoft.com/office/drawing/2014/main" id="{A19BF13F-D7AC-4CAF-868D-CD5B4003CDFA}"/>
              </a:ext>
            </a:extLst>
          </p:cNvPr>
          <p:cNvSpPr/>
          <p:nvPr/>
        </p:nvSpPr>
        <p:spPr>
          <a:xfrm>
            <a:off x="2604459" y="2673046"/>
            <a:ext cx="18066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Arrow: Right 21">
            <a:extLst>
              <a:ext uri="{FF2B5EF4-FFF2-40B4-BE49-F238E27FC236}">
                <a16:creationId xmlns:a16="http://schemas.microsoft.com/office/drawing/2014/main" id="{7C14C8B2-EF75-4AB5-9B02-80E722BE1905}"/>
              </a:ext>
            </a:extLst>
          </p:cNvPr>
          <p:cNvSpPr/>
          <p:nvPr/>
        </p:nvSpPr>
        <p:spPr>
          <a:xfrm rot="1680342">
            <a:off x="2388262" y="3436609"/>
            <a:ext cx="2257067"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Graphic 8" descr="Coins">
            <a:extLst>
              <a:ext uri="{FF2B5EF4-FFF2-40B4-BE49-F238E27FC236}">
                <a16:creationId xmlns:a16="http://schemas.microsoft.com/office/drawing/2014/main" id="{28158251-79E5-4A51-A49F-5B1F1B7158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0600" y="2162878"/>
            <a:ext cx="1461396" cy="1461396"/>
          </a:xfrm>
          <a:prstGeom prst="rect">
            <a:avLst/>
          </a:prstGeom>
        </p:spPr>
      </p:pic>
      <p:sp>
        <p:nvSpPr>
          <p:cNvPr id="10" name="TextBox 9">
            <a:extLst>
              <a:ext uri="{FF2B5EF4-FFF2-40B4-BE49-F238E27FC236}">
                <a16:creationId xmlns:a16="http://schemas.microsoft.com/office/drawing/2014/main" id="{FF0414B4-DF25-4FDA-88FC-79BBAA98F26C}"/>
              </a:ext>
            </a:extLst>
          </p:cNvPr>
          <p:cNvSpPr txBox="1"/>
          <p:nvPr/>
        </p:nvSpPr>
        <p:spPr>
          <a:xfrm>
            <a:off x="703972" y="1836913"/>
            <a:ext cx="1943161" cy="523220"/>
          </a:xfrm>
          <a:prstGeom prst="rect">
            <a:avLst/>
          </a:prstGeom>
          <a:noFill/>
        </p:spPr>
        <p:txBody>
          <a:bodyPr wrap="none" rtlCol="0">
            <a:spAutoFit/>
          </a:bodyPr>
          <a:lstStyle/>
          <a:p>
            <a:r>
              <a:rPr lang="en-GB" sz="2800" b="1" dirty="0">
                <a:solidFill>
                  <a:srgbClr val="002060"/>
                </a:solidFill>
              </a:rPr>
              <a:t>Donations</a:t>
            </a:r>
          </a:p>
        </p:txBody>
      </p:sp>
      <p:sp>
        <p:nvSpPr>
          <p:cNvPr id="12" name="Oval 11">
            <a:extLst>
              <a:ext uri="{FF2B5EF4-FFF2-40B4-BE49-F238E27FC236}">
                <a16:creationId xmlns:a16="http://schemas.microsoft.com/office/drawing/2014/main" id="{1838C110-65D7-4237-B85A-010081553001}"/>
              </a:ext>
            </a:extLst>
          </p:cNvPr>
          <p:cNvSpPr/>
          <p:nvPr/>
        </p:nvSpPr>
        <p:spPr>
          <a:xfrm>
            <a:off x="4038600" y="4953001"/>
            <a:ext cx="3657600" cy="83819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Disaster Response Fund</a:t>
            </a:r>
          </a:p>
        </p:txBody>
      </p:sp>
      <p:sp>
        <p:nvSpPr>
          <p:cNvPr id="13" name="Arrow: Right 12">
            <a:extLst>
              <a:ext uri="{FF2B5EF4-FFF2-40B4-BE49-F238E27FC236}">
                <a16:creationId xmlns:a16="http://schemas.microsoft.com/office/drawing/2014/main" id="{F7B6036F-F822-4DFF-9AAD-21F153DD856E}"/>
              </a:ext>
            </a:extLst>
          </p:cNvPr>
          <p:cNvSpPr/>
          <p:nvPr/>
        </p:nvSpPr>
        <p:spPr>
          <a:xfrm rot="2524562">
            <a:off x="2111189" y="3996117"/>
            <a:ext cx="2521431" cy="484632"/>
          </a:xfrm>
          <a:prstGeom prst="right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5287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pPr eaLnBrk="1" hangingPunct="1"/>
            <a:r>
              <a:rPr lang="en-US" altLang="en-US" dirty="0"/>
              <a:t>Global / Local Projects</a:t>
            </a:r>
          </a:p>
        </p:txBody>
      </p:sp>
      <p:sp>
        <p:nvSpPr>
          <p:cNvPr id="15" name="Rectangle 7"/>
          <p:cNvSpPr>
            <a:spLocks noGrp="1" noChangeArrowheads="1"/>
          </p:cNvSpPr>
          <p:nvPr>
            <p:ph type="sldNum" sz="quarter" idx="10"/>
          </p:nvPr>
        </p:nvSpPr>
        <p:spPr>
          <a:prstGeom prst="rect">
            <a:avLst/>
          </a:prstGeom>
        </p:spPr>
        <p:txBody>
          <a:bodyPr/>
          <a:lstStyle/>
          <a:p>
            <a:fld id="{A8B9B5B2-78A3-4AA0-9DAB-D0BABB2A2FE5}" type="slidenum">
              <a:rPr lang="en-US" altLang="en-US"/>
              <a:pPr/>
              <a:t>7</a:t>
            </a:fld>
            <a:endParaRPr lang="en-US" altLang="en-US"/>
          </a:p>
        </p:txBody>
      </p:sp>
      <p:sp>
        <p:nvSpPr>
          <p:cNvPr id="17" name="Oval 16">
            <a:extLst>
              <a:ext uri="{FF2B5EF4-FFF2-40B4-BE49-F238E27FC236}">
                <a16:creationId xmlns:a16="http://schemas.microsoft.com/office/drawing/2014/main" id="{44D1CD4C-533F-4E44-B6C9-AA754E414482}"/>
              </a:ext>
            </a:extLst>
          </p:cNvPr>
          <p:cNvSpPr/>
          <p:nvPr/>
        </p:nvSpPr>
        <p:spPr>
          <a:xfrm>
            <a:off x="762000" y="1219200"/>
            <a:ext cx="4705350" cy="2057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World</a:t>
            </a:r>
          </a:p>
          <a:p>
            <a:pPr algn="ctr"/>
            <a:r>
              <a:rPr lang="en-GB" b="1" dirty="0">
                <a:solidFill>
                  <a:srgbClr val="002060"/>
                </a:solidFill>
                <a:latin typeface="Arial" panose="020B0604020202020204" pitchFamily="34" charset="0"/>
                <a:cs typeface="Arial" panose="020B0604020202020204" pitchFamily="34" charset="0"/>
              </a:rPr>
              <a:t>Fund</a:t>
            </a:r>
          </a:p>
          <a:p>
            <a:pPr algn="ctr"/>
            <a:endParaRPr lang="en-GB" b="1" dirty="0">
              <a:solidFill>
                <a:srgbClr val="002060"/>
              </a:solidFill>
              <a:latin typeface="Arial" panose="020B0604020202020204" pitchFamily="34" charset="0"/>
              <a:cs typeface="Arial" panose="020B0604020202020204" pitchFamily="34" charset="0"/>
            </a:endParaRPr>
          </a:p>
        </p:txBody>
      </p:sp>
      <p:sp>
        <p:nvSpPr>
          <p:cNvPr id="18" name="Oval 17">
            <a:extLst>
              <a:ext uri="{FF2B5EF4-FFF2-40B4-BE49-F238E27FC236}">
                <a16:creationId xmlns:a16="http://schemas.microsoft.com/office/drawing/2014/main" id="{7B870CD8-A05E-43AC-A6E5-4C0A83230F48}"/>
              </a:ext>
            </a:extLst>
          </p:cNvPr>
          <p:cNvSpPr/>
          <p:nvPr/>
        </p:nvSpPr>
        <p:spPr>
          <a:xfrm>
            <a:off x="914400" y="3429000"/>
            <a:ext cx="2590800" cy="172893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rgbClr val="002060"/>
                </a:solidFill>
                <a:latin typeface="Arial" panose="020B0604020202020204" pitchFamily="34" charset="0"/>
                <a:cs typeface="Arial" panose="020B0604020202020204" pitchFamily="34" charset="0"/>
              </a:rPr>
              <a:t>District</a:t>
            </a:r>
          </a:p>
          <a:p>
            <a:pPr algn="ctr"/>
            <a:r>
              <a:rPr lang="en-GB" b="1" dirty="0">
                <a:solidFill>
                  <a:srgbClr val="002060"/>
                </a:solidFill>
                <a:latin typeface="Arial" panose="020B0604020202020204" pitchFamily="34" charset="0"/>
                <a:cs typeface="Arial" panose="020B0604020202020204" pitchFamily="34" charset="0"/>
              </a:rPr>
              <a:t>Designated</a:t>
            </a:r>
          </a:p>
          <a:p>
            <a:pPr algn="ctr"/>
            <a:r>
              <a:rPr lang="en-GB" b="1" dirty="0">
                <a:solidFill>
                  <a:srgbClr val="002060"/>
                </a:solidFill>
                <a:latin typeface="Arial" panose="020B0604020202020204" pitchFamily="34" charset="0"/>
                <a:cs typeface="Arial" panose="020B0604020202020204" pitchFamily="34" charset="0"/>
              </a:rPr>
              <a:t>Fund</a:t>
            </a:r>
          </a:p>
        </p:txBody>
      </p:sp>
      <p:sp>
        <p:nvSpPr>
          <p:cNvPr id="19" name="TextBox 18">
            <a:extLst>
              <a:ext uri="{FF2B5EF4-FFF2-40B4-BE49-F238E27FC236}">
                <a16:creationId xmlns:a16="http://schemas.microsoft.com/office/drawing/2014/main" id="{A664930A-3B2F-4E42-B6B4-D3AC93BF7A6D}"/>
              </a:ext>
            </a:extLst>
          </p:cNvPr>
          <p:cNvSpPr txBox="1"/>
          <p:nvPr/>
        </p:nvSpPr>
        <p:spPr>
          <a:xfrm>
            <a:off x="3581400" y="3810000"/>
            <a:ext cx="1827744" cy="830997"/>
          </a:xfrm>
          <a:prstGeom prst="rect">
            <a:avLst/>
          </a:prstGeom>
          <a:noFill/>
        </p:spPr>
        <p:txBody>
          <a:bodyPr wrap="none" rtlCol="0">
            <a:spAutoFit/>
          </a:bodyPr>
          <a:lstStyle/>
          <a:p>
            <a:pPr algn="ctr"/>
            <a:r>
              <a:rPr lang="en-GB" b="1" dirty="0">
                <a:solidFill>
                  <a:srgbClr val="002060"/>
                </a:solidFill>
              </a:rPr>
              <a:t>Per District</a:t>
            </a:r>
          </a:p>
          <a:p>
            <a:pPr algn="ctr"/>
            <a:r>
              <a:rPr lang="en-GB" b="1" dirty="0">
                <a:solidFill>
                  <a:srgbClr val="002060"/>
                </a:solidFill>
              </a:rPr>
              <a:t>(DDF)</a:t>
            </a:r>
          </a:p>
        </p:txBody>
      </p:sp>
      <p:sp>
        <p:nvSpPr>
          <p:cNvPr id="2" name="Rectangle 1">
            <a:extLst>
              <a:ext uri="{FF2B5EF4-FFF2-40B4-BE49-F238E27FC236}">
                <a16:creationId xmlns:a16="http://schemas.microsoft.com/office/drawing/2014/main" id="{55F77D72-60E0-435A-A813-736D681EBFEF}"/>
              </a:ext>
            </a:extLst>
          </p:cNvPr>
          <p:cNvSpPr/>
          <p:nvPr/>
        </p:nvSpPr>
        <p:spPr>
          <a:xfrm>
            <a:off x="5335056" y="1600200"/>
            <a:ext cx="2970744" cy="1200329"/>
          </a:xfrm>
          <a:prstGeom prst="rect">
            <a:avLst/>
          </a:prstGeom>
        </p:spPr>
        <p:txBody>
          <a:bodyPr wrap="square">
            <a:spAutoFit/>
          </a:bodyPr>
          <a:lstStyle/>
          <a:p>
            <a:pPr algn="ctr"/>
            <a:r>
              <a:rPr lang="en-GB" b="1" dirty="0">
                <a:solidFill>
                  <a:srgbClr val="002060"/>
                </a:solidFill>
                <a:cs typeface="Arial" panose="020B0604020202020204" pitchFamily="34" charset="0"/>
              </a:rPr>
              <a:t>50% of Every District’s</a:t>
            </a:r>
          </a:p>
          <a:p>
            <a:pPr algn="ctr"/>
            <a:r>
              <a:rPr lang="en-GB" b="1" dirty="0">
                <a:solidFill>
                  <a:srgbClr val="002060"/>
                </a:solidFill>
                <a:cs typeface="Arial" panose="020B0604020202020204" pitchFamily="34" charset="0"/>
              </a:rPr>
              <a:t>Annual Fund</a:t>
            </a:r>
            <a:endParaRPr lang="en-GB" dirty="0"/>
          </a:p>
        </p:txBody>
      </p:sp>
    </p:spTree>
    <p:extLst>
      <p:ext uri="{BB962C8B-B14F-4D97-AF65-F5344CB8AC3E}">
        <p14:creationId xmlns:p14="http://schemas.microsoft.com/office/powerpoint/2010/main" val="1667359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3" name="Content Placeholder 2">
            <a:extLst>
              <a:ext uri="{FF2B5EF4-FFF2-40B4-BE49-F238E27FC236}">
                <a16:creationId xmlns:a16="http://schemas.microsoft.com/office/drawing/2014/main" id="{DD76DE34-2A27-4B61-8C64-8CBA9B2F06B7}"/>
              </a:ext>
            </a:extLst>
          </p:cNvPr>
          <p:cNvSpPr>
            <a:spLocks noGrp="1"/>
          </p:cNvSpPr>
          <p:nvPr>
            <p:ph idx="1"/>
          </p:nvPr>
        </p:nvSpPr>
        <p:spPr/>
        <p:txBody>
          <a:bodyPr/>
          <a:lstStyle/>
          <a:p>
            <a:r>
              <a:rPr lang="en-GB" dirty="0"/>
              <a:t>Contributions to the Annual Fund are invested for 3 years</a:t>
            </a:r>
          </a:p>
          <a:p>
            <a:r>
              <a:rPr lang="en-GB" dirty="0"/>
              <a:t>After the 3 years we get 50% back as DDF to spend as a District</a:t>
            </a:r>
          </a:p>
          <a:p>
            <a:r>
              <a:rPr lang="en-GB" dirty="0"/>
              <a:t>Up to 50% of that we can apply for as a District Grant to fund your smaller local and international projects</a:t>
            </a:r>
          </a:p>
          <a:p>
            <a:r>
              <a:rPr lang="en-GB" dirty="0"/>
              <a:t>The remaining DDF and any DDF carried over from previous years can be used to support your Global Grants, Polio Eradication or other causes</a:t>
            </a:r>
          </a:p>
          <a:p>
            <a:pPr marL="0" indent="0">
              <a:buNone/>
            </a:pPr>
            <a:endParaRPr lang="en-GB" dirty="0"/>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mc:AlternateContent xmlns:mc="http://schemas.openxmlformats.org/markup-compatibility/2006" xmlns:pslz="http://schemas.microsoft.com/office/powerpoint/2016/slidezoom">
        <mc:Choice Requires="pslz">
          <p:graphicFrame>
            <p:nvGraphicFramePr>
              <p:cNvPr id="6" name="Slide Zoom 5">
                <a:extLst>
                  <a:ext uri="{FF2B5EF4-FFF2-40B4-BE49-F238E27FC236}">
                    <a16:creationId xmlns:a16="http://schemas.microsoft.com/office/drawing/2014/main" id="{350CD68B-B29C-48A2-975B-63077A9C1395}"/>
                  </a:ext>
                </a:extLst>
              </p:cNvPr>
              <p:cNvGraphicFramePr>
                <a:graphicFrameLocks noChangeAspect="1"/>
              </p:cNvGraphicFramePr>
              <p:nvPr>
                <p:extLst>
                  <p:ext uri="{D42A27DB-BD31-4B8C-83A1-F6EECF244321}">
                    <p14:modId xmlns:p14="http://schemas.microsoft.com/office/powerpoint/2010/main" val="793734769"/>
                  </p:ext>
                </p:extLst>
              </p:nvPr>
            </p:nvGraphicFramePr>
            <p:xfrm>
              <a:off x="-1791393" y="4323612"/>
              <a:ext cx="2286000" cy="1714500"/>
            </p:xfrm>
            <a:graphic>
              <a:graphicData uri="http://schemas.microsoft.com/office/powerpoint/2016/slidezoom">
                <pslz:sldZm>
                  <pslz:sldZmObj sldId="347" cId="4259146282">
                    <pslz:zmPr id="{21F8BF58-1AD1-4703-8C64-4F5522A4B16A}" returnToParent="0" transitionDur="1000">
                      <p166:blipFill xmlns:p166="http://schemas.microsoft.com/office/powerpoint/2016/6/main">
                        <a:blip r:embed="rId2"/>
                        <a:stretch>
                          <a:fillRect/>
                        </a:stretch>
                      </p166:blipFill>
                      <p166:spPr xmlns:p166="http://schemas.microsoft.com/office/powerpoint/2016/6/main">
                        <a:xfrm>
                          <a:off x="0" y="0"/>
                          <a:ext cx="2286000" cy="1714500"/>
                        </a:xfrm>
                        <a:prstGeom prst="rect">
                          <a:avLst/>
                        </a:prstGeom>
                        <a:ln w="3175">
                          <a:solidFill>
                            <a:prstClr val="ltGray"/>
                          </a:solidFill>
                        </a:ln>
                      </p166:spPr>
                    </pslz:zmPr>
                  </pslz:sldZmObj>
                </pslz:sldZm>
              </a:graphicData>
            </a:graphic>
          </p:graphicFrame>
        </mc:Choice>
        <mc:Fallback xmlns="">
          <p:pic>
            <p:nvPicPr>
              <p:cNvPr id="6" name="Slide Zoom 5">
                <a:hlinkClick r:id="rId3" action="ppaction://hlinksldjump"/>
                <a:extLst>
                  <a:ext uri="{FF2B5EF4-FFF2-40B4-BE49-F238E27FC236}">
                    <a16:creationId xmlns:a16="http://schemas.microsoft.com/office/drawing/2014/main" id="{350CD68B-B29C-48A2-975B-63077A9C1395}"/>
                  </a:ext>
                </a:extLst>
              </p:cNvPr>
              <p:cNvPicPr>
                <a:picLocks noGrp="1" noRot="1" noChangeAspect="1" noMove="1" noResize="1" noEditPoints="1" noAdjustHandles="1" noChangeArrowheads="1" noChangeShapeType="1"/>
              </p:cNvPicPr>
              <p:nvPr/>
            </p:nvPicPr>
            <p:blipFill>
              <a:blip r:embed="rId4"/>
              <a:stretch>
                <a:fillRect/>
              </a:stretch>
            </p:blipFill>
            <p:spPr>
              <a:xfrm>
                <a:off x="-1791393" y="4323612"/>
                <a:ext cx="2286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4259146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0D738-77C8-4EAB-AD44-79FCFA151E49}"/>
              </a:ext>
            </a:extLst>
          </p:cNvPr>
          <p:cNvSpPr>
            <a:spLocks noGrp="1"/>
          </p:cNvSpPr>
          <p:nvPr>
            <p:ph type="title"/>
          </p:nvPr>
        </p:nvSpPr>
        <p:spPr/>
        <p:txBody>
          <a:bodyPr/>
          <a:lstStyle/>
          <a:p>
            <a:r>
              <a:rPr lang="en-GB" dirty="0"/>
              <a:t>Grant funding</a:t>
            </a:r>
          </a:p>
        </p:txBody>
      </p:sp>
      <p:sp>
        <p:nvSpPr>
          <p:cNvPr id="4" name="Slide Number Placeholder 3">
            <a:extLst>
              <a:ext uri="{FF2B5EF4-FFF2-40B4-BE49-F238E27FC236}">
                <a16:creationId xmlns:a16="http://schemas.microsoft.com/office/drawing/2014/main" id="{9FD29AA7-9E74-45A8-8F0A-5F942ADF2C8F}"/>
              </a:ext>
            </a:extLst>
          </p:cNvPr>
          <p:cNvSpPr>
            <a:spLocks noGrp="1"/>
          </p:cNvSpPr>
          <p:nvPr>
            <p:ph type="sldNum" sz="quarter" idx="12"/>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96E8D9-7DF0-4EED-8900-BEA4691212C8}" type="slidenum">
              <a:rPr kumimoji="0" lang="en-GB" sz="1800" b="0" i="0" u="none" strike="noStrike" kern="1200" cap="none" spc="0" normalizeH="0" baseline="0" noProof="0" smtClean="0">
                <a:ln>
                  <a:noFill/>
                </a:ln>
                <a:solidFill>
                  <a:srgbClr val="0070C0"/>
                </a:solidFill>
                <a:effectLst/>
                <a:uLnTx/>
                <a:uFillTx/>
                <a:latin typeface="Calibri" panose="020F0502020204030204" pitchFamily="34" charset="0"/>
                <a:ea typeface="+mn-ea"/>
                <a:cs typeface="Arial" panose="020B0604020202020204" pitchFamily="34" charset="0"/>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en-GB" sz="1800" b="0" i="0" u="none" strike="noStrike" kern="1200" cap="none" spc="0" normalizeH="0" baseline="0" noProof="0" dirty="0">
              <a:ln>
                <a:noFill/>
              </a:ln>
              <a:solidFill>
                <a:srgbClr val="0070C0"/>
              </a:solidFill>
              <a:effectLst/>
              <a:uLnTx/>
              <a:uFillTx/>
              <a:latin typeface="Calibri" panose="020F0502020204030204" pitchFamily="34" charset="0"/>
              <a:ea typeface="+mn-ea"/>
              <a:cs typeface="Arial" panose="020B0604020202020204" pitchFamily="34" charset="0"/>
            </a:endParaRPr>
          </a:p>
        </p:txBody>
      </p:sp>
      <p:sp>
        <p:nvSpPr>
          <p:cNvPr id="6" name="Content Placeholder 5">
            <a:extLst>
              <a:ext uri="{FF2B5EF4-FFF2-40B4-BE49-F238E27FC236}">
                <a16:creationId xmlns:a16="http://schemas.microsoft.com/office/drawing/2014/main" id="{0AC9AABE-EBDD-4E44-A11A-47B554C5F1BD}"/>
              </a:ext>
            </a:extLst>
          </p:cNvPr>
          <p:cNvSpPr>
            <a:spLocks noGrp="1"/>
          </p:cNvSpPr>
          <p:nvPr>
            <p:ph idx="1"/>
          </p:nvPr>
        </p:nvSpPr>
        <p:spPr/>
        <p:txBody>
          <a:bodyPr>
            <a:normAutofit/>
          </a:bodyPr>
          <a:lstStyle/>
          <a:p>
            <a:pPr marL="0" indent="0">
              <a:buNone/>
            </a:pPr>
            <a:r>
              <a:rPr lang="en-GB" dirty="0"/>
              <a:t>                                                 2017-8   2018-9  2019-20</a:t>
            </a:r>
          </a:p>
          <a:p>
            <a:pPr marL="0" indent="0">
              <a:buNone/>
            </a:pPr>
            <a:r>
              <a:rPr lang="en-GB" dirty="0"/>
              <a:t>Contributions                          58973     59907    62818</a:t>
            </a:r>
          </a:p>
          <a:p>
            <a:pPr marL="0" indent="0">
              <a:buNone/>
            </a:pPr>
            <a:r>
              <a:rPr lang="en-GB" dirty="0"/>
              <a:t>Polio                                          31725     22433    32390</a:t>
            </a:r>
          </a:p>
          <a:p>
            <a:pPr marL="0" indent="0">
              <a:buNone/>
            </a:pPr>
            <a:r>
              <a:rPr lang="en-GB" dirty="0"/>
              <a:t>Average per member               39.08     43.66      47.30</a:t>
            </a:r>
          </a:p>
          <a:p>
            <a:pPr marL="0" indent="0">
              <a:buNone/>
            </a:pPr>
            <a:r>
              <a:rPr lang="en-GB" dirty="0"/>
              <a:t>DDF                                            29486    29953     31409</a:t>
            </a:r>
          </a:p>
          <a:p>
            <a:pPr marL="0" indent="0">
              <a:buNone/>
            </a:pPr>
            <a:r>
              <a:rPr lang="en-GB" dirty="0"/>
              <a:t>District Grants</a:t>
            </a:r>
          </a:p>
          <a:p>
            <a:pPr marL="0" indent="0">
              <a:buNone/>
            </a:pPr>
            <a:r>
              <a:rPr lang="en-GB" dirty="0"/>
              <a:t>2019-20 (+10000)                 29505   =  £23,899</a:t>
            </a:r>
          </a:p>
          <a:p>
            <a:pPr marL="0" indent="0">
              <a:buNone/>
            </a:pPr>
            <a:r>
              <a:rPr lang="en-GB" dirty="0"/>
              <a:t>2020-21 (+10000)                 24743   =  £20,000 </a:t>
            </a:r>
            <a:r>
              <a:rPr lang="en-GB" dirty="0" err="1"/>
              <a:t>approx</a:t>
            </a:r>
            <a:endParaRPr lang="en-GB" dirty="0"/>
          </a:p>
          <a:p>
            <a:pPr marL="0" indent="0">
              <a:buNone/>
            </a:pPr>
            <a:r>
              <a:rPr lang="en-GB" dirty="0"/>
              <a:t>2021-22                                  14976   =  £12,400 </a:t>
            </a:r>
            <a:r>
              <a:rPr lang="en-GB" dirty="0" err="1"/>
              <a:t>approx</a:t>
            </a:r>
            <a:endParaRPr lang="en-GB" dirty="0"/>
          </a:p>
          <a:p>
            <a:pPr marL="0" indent="0">
              <a:buNone/>
            </a:pPr>
            <a:endParaRPr lang="en-GB" dirty="0"/>
          </a:p>
        </p:txBody>
      </p:sp>
    </p:spTree>
    <p:extLst>
      <p:ext uri="{BB962C8B-B14F-4D97-AF65-F5344CB8AC3E}">
        <p14:creationId xmlns:p14="http://schemas.microsoft.com/office/powerpoint/2010/main" val="1967742263"/>
      </p:ext>
    </p:extLst>
  </p:cSld>
  <p:clrMapOvr>
    <a:masterClrMapping/>
  </p:clrMapOvr>
</p:sld>
</file>

<file path=ppt/theme/theme1.xml><?xml version="1.0" encoding="utf-8"?>
<a:theme xmlns:a="http://schemas.openxmlformats.org/drawingml/2006/main" name="Communications_whit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Custom Design">
  <a:themeElements>
    <a:clrScheme name="Rotary-NewBrand_Pallette">
      <a:dk1>
        <a:srgbClr val="958D85"/>
      </a:dk1>
      <a:lt1>
        <a:sysClr val="window" lastClr="FFFFFF"/>
      </a:lt1>
      <a:dk2>
        <a:srgbClr val="00246C"/>
      </a:dk2>
      <a:lt2>
        <a:srgbClr val="E6E5D8"/>
      </a:lt2>
      <a:accent1>
        <a:srgbClr val="01B4E7"/>
      </a:accent1>
      <a:accent2>
        <a:srgbClr val="FEBD11"/>
      </a:accent2>
      <a:accent3>
        <a:srgbClr val="009999"/>
      </a:accent3>
      <a:accent4>
        <a:srgbClr val="872175"/>
      </a:accent4>
      <a:accent5>
        <a:srgbClr val="D91B5C"/>
      </a:accent5>
      <a:accent6>
        <a:srgbClr val="FF76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oundation1060">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749</TotalTime>
  <Words>1490</Words>
  <Application>Microsoft Office PowerPoint</Application>
  <PresentationFormat>On-screen Show (4:3)</PresentationFormat>
  <Paragraphs>244</Paragraphs>
  <Slides>36</Slides>
  <Notes>5</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36</vt:i4>
      </vt:variant>
    </vt:vector>
  </HeadingPairs>
  <TitlesOfParts>
    <vt:vector size="47" baseType="lpstr">
      <vt:lpstr>Arial</vt:lpstr>
      <vt:lpstr>Arial Narrow</vt:lpstr>
      <vt:lpstr>Arial Narrow Bold</vt:lpstr>
      <vt:lpstr>Calibri</vt:lpstr>
      <vt:lpstr>Calibri Light</vt:lpstr>
      <vt:lpstr>Georgia</vt:lpstr>
      <vt:lpstr>Communications_white</vt:lpstr>
      <vt:lpstr>Custom Design</vt:lpstr>
      <vt:lpstr>2_Custom Design</vt:lpstr>
      <vt:lpstr>Foundation1060</vt:lpstr>
      <vt:lpstr>Worksheet</vt:lpstr>
      <vt:lpstr>District 1060 Rotary Foundation Foundation Seminar</vt:lpstr>
      <vt:lpstr>Seminar Agenda</vt:lpstr>
      <vt:lpstr>Which comes first? Funding or Project</vt:lpstr>
      <vt:lpstr>A tale of four funds</vt:lpstr>
      <vt:lpstr>Polio Eradication</vt:lpstr>
      <vt:lpstr>A tale of four funds</vt:lpstr>
      <vt:lpstr>Global / Local Projects</vt:lpstr>
      <vt:lpstr>Grant funding</vt:lpstr>
      <vt:lpstr>Grant funding</vt:lpstr>
      <vt:lpstr>Increase Contributions</vt:lpstr>
      <vt:lpstr>PowerPoint Presentation</vt:lpstr>
      <vt:lpstr>District Grants</vt:lpstr>
      <vt:lpstr>Rotary Foundation Criteria</vt:lpstr>
      <vt:lpstr>District Grant Criteria</vt:lpstr>
      <vt:lpstr>Grant funding</vt:lpstr>
      <vt:lpstr>District ‘matching’</vt:lpstr>
      <vt:lpstr>Process</vt:lpstr>
      <vt:lpstr>Recommendation</vt:lpstr>
      <vt:lpstr>PowerPoint Presentation</vt:lpstr>
      <vt:lpstr>Global Grants</vt:lpstr>
      <vt:lpstr>Grant funding</vt:lpstr>
      <vt:lpstr>Global Grant Criteria</vt:lpstr>
      <vt:lpstr>Areas of Focus</vt:lpstr>
      <vt:lpstr>Global Grant Criteria</vt:lpstr>
      <vt:lpstr>Two stage ‘matching’</vt:lpstr>
      <vt:lpstr>World Fund Matching</vt:lpstr>
      <vt:lpstr>Matching – Figures for 70/30 split</vt:lpstr>
      <vt:lpstr>Global Grant Funding Example</vt:lpstr>
      <vt:lpstr>Global Grant Funding Example</vt:lpstr>
      <vt:lpstr>Further information</vt:lpstr>
      <vt:lpstr>PowerPoint Presentation</vt:lpstr>
      <vt:lpstr>Disaster Response Grant</vt:lpstr>
      <vt:lpstr>Disaster Response Grant</vt:lpstr>
      <vt:lpstr>Disaster Response Grant</vt:lpstr>
      <vt:lpstr>PowerPoint Presentation</vt:lpstr>
      <vt:lpstr>District 1060 Rotary Foundation Foundation Seminar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Rotary Foundation Full Club Talk</dc:title>
  <dc:creator>Paul Beedham</dc:creator>
  <cp:lastModifiedBy>User</cp:lastModifiedBy>
  <cp:revision>28</cp:revision>
  <dcterms:created xsi:type="dcterms:W3CDTF">2020-07-18T17:15:47Z</dcterms:created>
  <dcterms:modified xsi:type="dcterms:W3CDTF">2020-07-24T20:38:49Z</dcterms:modified>
</cp:coreProperties>
</file>