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0" r:id="rId1"/>
    <p:sldMasterId id="2147483800" r:id="rId2"/>
  </p:sldMasterIdLst>
  <p:notesMasterIdLst>
    <p:notesMasterId r:id="rId83"/>
  </p:notesMasterIdLst>
  <p:handoutMasterIdLst>
    <p:handoutMasterId r:id="rId84"/>
  </p:handoutMasterIdLst>
  <p:sldIdLst>
    <p:sldId id="256" r:id="rId3"/>
    <p:sldId id="391" r:id="rId4"/>
    <p:sldId id="422" r:id="rId5"/>
    <p:sldId id="408" r:id="rId6"/>
    <p:sldId id="359" r:id="rId7"/>
    <p:sldId id="259" r:id="rId8"/>
    <p:sldId id="410" r:id="rId9"/>
    <p:sldId id="409" r:id="rId10"/>
    <p:sldId id="272" r:id="rId11"/>
    <p:sldId id="269" r:id="rId12"/>
    <p:sldId id="397" r:id="rId13"/>
    <p:sldId id="335" r:id="rId14"/>
    <p:sldId id="336" r:id="rId15"/>
    <p:sldId id="337" r:id="rId16"/>
    <p:sldId id="361" r:id="rId17"/>
    <p:sldId id="427" r:id="rId18"/>
    <p:sldId id="351" r:id="rId19"/>
    <p:sldId id="419" r:id="rId20"/>
    <p:sldId id="420" r:id="rId21"/>
    <p:sldId id="273" r:id="rId22"/>
    <p:sldId id="415" r:id="rId23"/>
    <p:sldId id="346" r:id="rId24"/>
    <p:sldId id="347" r:id="rId25"/>
    <p:sldId id="340" r:id="rId26"/>
    <p:sldId id="348" r:id="rId27"/>
    <p:sldId id="349" r:id="rId28"/>
    <p:sldId id="350" r:id="rId29"/>
    <p:sldId id="425" r:id="rId30"/>
    <p:sldId id="413" r:id="rId31"/>
    <p:sldId id="392" r:id="rId32"/>
    <p:sldId id="414" r:id="rId33"/>
    <p:sldId id="418" r:id="rId34"/>
    <p:sldId id="424" r:id="rId35"/>
    <p:sldId id="356" r:id="rId36"/>
    <p:sldId id="396" r:id="rId37"/>
    <p:sldId id="393" r:id="rId38"/>
    <p:sldId id="394" r:id="rId39"/>
    <p:sldId id="360" r:id="rId40"/>
    <p:sldId id="317" r:id="rId41"/>
    <p:sldId id="318" r:id="rId42"/>
    <p:sldId id="411" r:id="rId43"/>
    <p:sldId id="342" r:id="rId44"/>
    <p:sldId id="275" r:id="rId45"/>
    <p:sldId id="315" r:id="rId46"/>
    <p:sldId id="316" r:id="rId47"/>
    <p:sldId id="395" r:id="rId48"/>
    <p:sldId id="379" r:id="rId49"/>
    <p:sldId id="380" r:id="rId50"/>
    <p:sldId id="398" r:id="rId51"/>
    <p:sldId id="399" r:id="rId52"/>
    <p:sldId id="400" r:id="rId53"/>
    <p:sldId id="298" r:id="rId54"/>
    <p:sldId id="300" r:id="rId55"/>
    <p:sldId id="299" r:id="rId56"/>
    <p:sldId id="401" r:id="rId57"/>
    <p:sldId id="402" r:id="rId58"/>
    <p:sldId id="403" r:id="rId59"/>
    <p:sldId id="404" r:id="rId60"/>
    <p:sldId id="405" r:id="rId61"/>
    <p:sldId id="375" r:id="rId62"/>
    <p:sldId id="421" r:id="rId63"/>
    <p:sldId id="423" r:id="rId64"/>
    <p:sldId id="407" r:id="rId65"/>
    <p:sldId id="377" r:id="rId66"/>
    <p:sldId id="363" r:id="rId67"/>
    <p:sldId id="371" r:id="rId68"/>
    <p:sldId id="302" r:id="rId69"/>
    <p:sldId id="303" r:id="rId70"/>
    <p:sldId id="304" r:id="rId71"/>
    <p:sldId id="310" r:id="rId72"/>
    <p:sldId id="416" r:id="rId73"/>
    <p:sldId id="311" r:id="rId74"/>
    <p:sldId id="366" r:id="rId75"/>
    <p:sldId id="365" r:id="rId76"/>
    <p:sldId id="417" r:id="rId77"/>
    <p:sldId id="426" r:id="rId78"/>
    <p:sldId id="333" r:id="rId79"/>
    <p:sldId id="382" r:id="rId80"/>
    <p:sldId id="370" r:id="rId81"/>
    <p:sldId id="373" r:id="rId82"/>
  </p:sldIdLst>
  <p:sldSz cx="9144000" cy="6858000" type="screen4x3"/>
  <p:notesSz cx="6864350" cy="9996488"/>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p:defaultTextStyle>
  <p:extLst>
    <p:ext uri="{521415D9-36F7-43E2-AB2F-B90AF26B5E84}">
      <p14:sectionLst xmlns:p14="http://schemas.microsoft.com/office/powerpoint/2010/main">
        <p14:section name="Intro" id="{861A3FD2-CE92-4DBD-9AB6-160C82A9AB9B}">
          <p14:sldIdLst>
            <p14:sldId id="256"/>
            <p14:sldId id="391"/>
          </p14:sldIdLst>
        </p14:section>
        <p14:section name="Summary Section" id="{7E62F75D-E276-4C13-85CB-22111C415AF8}">
          <p14:sldIdLst>
            <p14:sldId id="422"/>
          </p14:sldIdLst>
        </p14:section>
        <p14:section name="Setting the scene" id="{878BE545-52B4-4740-B26A-BADD71E48BC3}">
          <p14:sldIdLst>
            <p14:sldId id="408"/>
            <p14:sldId id="359"/>
            <p14:sldId id="259"/>
            <p14:sldId id="410"/>
            <p14:sldId id="409"/>
          </p14:sldIdLst>
        </p14:section>
        <p14:section name="How it works" id="{9DD55C5E-270E-4A20-9F5C-29A1C38B4020}">
          <p14:sldIdLst>
            <p14:sldId id="272"/>
            <p14:sldId id="269"/>
            <p14:sldId id="397"/>
            <p14:sldId id="335"/>
            <p14:sldId id="336"/>
            <p14:sldId id="337"/>
            <p14:sldId id="361"/>
            <p14:sldId id="427"/>
            <p14:sldId id="351"/>
            <p14:sldId id="419"/>
            <p14:sldId id="420"/>
          </p14:sldIdLst>
        </p14:section>
        <p14:section name="Grants - Funding Projects" id="{D4BD40DA-75FC-43B3-9D87-D1705F816819}">
          <p14:sldIdLst>
            <p14:sldId id="273"/>
            <p14:sldId id="415"/>
            <p14:sldId id="346"/>
            <p14:sldId id="347"/>
            <p14:sldId id="340"/>
            <p14:sldId id="348"/>
            <p14:sldId id="349"/>
            <p14:sldId id="350"/>
            <p14:sldId id="425"/>
            <p14:sldId id="413"/>
            <p14:sldId id="392"/>
            <p14:sldId id="414"/>
            <p14:sldId id="418"/>
            <p14:sldId id="424"/>
            <p14:sldId id="356"/>
            <p14:sldId id="396"/>
            <p14:sldId id="393"/>
            <p14:sldId id="394"/>
            <p14:sldId id="360"/>
          </p14:sldIdLst>
        </p14:section>
        <p14:section name="District Grant Specifics" id="{F67C8287-991E-4024-9546-D27B3EF880F9}">
          <p14:sldIdLst>
            <p14:sldId id="317"/>
            <p14:sldId id="318"/>
            <p14:sldId id="411"/>
            <p14:sldId id="342"/>
          </p14:sldIdLst>
        </p14:section>
        <p14:section name="Qualification" id="{44D61EC1-B1AA-495D-A020-B1014DC22FDE}">
          <p14:sldIdLst>
            <p14:sldId id="275"/>
            <p14:sldId id="315"/>
            <p14:sldId id="316"/>
            <p14:sldId id="395"/>
          </p14:sldIdLst>
        </p14:section>
        <p14:section name="Giving &amp; Recognition" id="{A11C1D7A-96D8-4588-8B17-DCB8B10535F4}">
          <p14:sldIdLst>
            <p14:sldId id="379"/>
            <p14:sldId id="380"/>
            <p14:sldId id="398"/>
            <p14:sldId id="399"/>
            <p14:sldId id="400"/>
            <p14:sldId id="298"/>
            <p14:sldId id="300"/>
            <p14:sldId id="299"/>
            <p14:sldId id="401"/>
            <p14:sldId id="402"/>
            <p14:sldId id="403"/>
            <p14:sldId id="404"/>
            <p14:sldId id="405"/>
          </p14:sldIdLst>
        </p14:section>
        <p14:section name="Polio" id="{9C849605-347E-4504-9440-5414C90C3CA4}">
          <p14:sldIdLst>
            <p14:sldId id="375"/>
            <p14:sldId id="421"/>
            <p14:sldId id="423"/>
            <p14:sldId id="407"/>
            <p14:sldId id="377"/>
          </p14:sldIdLst>
        </p14:section>
        <p14:section name="Peace" id="{7FBF35D8-54A5-4FD1-9A40-5561213F8E1A}">
          <p14:sldIdLst>
            <p14:sldId id="363"/>
            <p14:sldId id="371"/>
            <p14:sldId id="302"/>
            <p14:sldId id="303"/>
            <p14:sldId id="304"/>
            <p14:sldId id="310"/>
            <p14:sldId id="416"/>
            <p14:sldId id="311"/>
            <p14:sldId id="366"/>
            <p14:sldId id="365"/>
            <p14:sldId id="417"/>
            <p14:sldId id="426"/>
            <p14:sldId id="333"/>
            <p14:sldId id="382"/>
          </p14:sldIdLst>
        </p14:section>
        <p14:section name="Close" id="{B2D11C4A-8493-4081-918B-2A67E8AB4925}">
          <p14:sldIdLst>
            <p14:sldId id="370"/>
            <p14:sldId id="37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9" userDrawn="1">
          <p15:clr>
            <a:srgbClr val="A4A3A4"/>
          </p15:clr>
        </p15:guide>
        <p15:guide id="2" pos="216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2175"/>
    <a:srgbClr val="58585A"/>
    <a:srgbClr val="005DAA"/>
    <a:srgbClr val="FF7600"/>
    <a:srgbClr val="D91B5C"/>
    <a:srgbClr val="009999"/>
    <a:srgbClr val="00AEEF"/>
    <a:srgbClr val="01B4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15" autoAdjust="0"/>
    <p:restoredTop sz="85068" autoAdjust="0"/>
  </p:normalViewPr>
  <p:slideViewPr>
    <p:cSldViewPr>
      <p:cViewPr varScale="1">
        <p:scale>
          <a:sx n="97" d="100"/>
          <a:sy n="97" d="100"/>
        </p:scale>
        <p:origin x="1602" y="78"/>
      </p:cViewPr>
      <p:guideLst>
        <p:guide orient="horz" pos="2160"/>
        <p:guide pos="2880"/>
      </p:guideLst>
    </p:cSldViewPr>
  </p:slideViewPr>
  <p:outlineViewPr>
    <p:cViewPr>
      <p:scale>
        <a:sx n="75" d="100"/>
        <a:sy n="75" d="100"/>
      </p:scale>
      <p:origin x="784" y="16296"/>
    </p:cViewPr>
  </p:outlineViewPr>
  <p:notesTextViewPr>
    <p:cViewPr>
      <p:scale>
        <a:sx n="3" d="2"/>
        <a:sy n="3" d="2"/>
      </p:scale>
      <p:origin x="0" y="0"/>
    </p:cViewPr>
  </p:notesTextViewPr>
  <p:sorterViewPr>
    <p:cViewPr varScale="1">
      <p:scale>
        <a:sx n="100" d="100"/>
        <a:sy n="100" d="100"/>
      </p:scale>
      <p:origin x="0" y="0"/>
    </p:cViewPr>
  </p:sorterViewPr>
  <p:notesViewPr>
    <p:cSldViewPr>
      <p:cViewPr varScale="1">
        <p:scale>
          <a:sx n="159" d="100"/>
          <a:sy n="159" d="100"/>
        </p:scale>
        <p:origin x="-6480" y="-104"/>
      </p:cViewPr>
      <p:guideLst>
        <p:guide orient="horz" pos="3149"/>
        <p:guide pos="216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handoutMaster" Target="handoutMasters/handoutMaster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heme" Target="theme/theme1.xml"/><Relationship Id="rId61" Type="http://schemas.openxmlformats.org/officeDocument/2006/relationships/slide" Target="slides/slide59.xml"/><Relationship Id="rId82" Type="http://schemas.openxmlformats.org/officeDocument/2006/relationships/slide" Target="slides/slide80.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1c5b2b00e68144fc/Rotary/District%201060/Foundation/Presentation%20Material/Training%20Material/Char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1c5b2b00e68144fc/Rotary/District%201060/Foundation/Presentation%20Material/Training%20Material/Char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1c5b2b00e68144fc/Rotary/District%201060/Foundation/Presentation%20Material/Training%20Material/Char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1c5b2b00e68144fc/Rotary/District%201060/Foundation/Presentation%20Material/Training%20Material/Charts.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Matching!$A$2</c:f>
              <c:strCache>
                <c:ptCount val="1"/>
                <c:pt idx="0">
                  <c:v>Host Clubs</c:v>
                </c:pt>
              </c:strCache>
            </c:strRef>
          </c:tx>
          <c:spPr>
            <a:solidFill>
              <a:schemeClr val="accent1"/>
            </a:solidFill>
            <a:ln>
              <a:noFill/>
            </a:ln>
            <a:effectLst/>
          </c:spPr>
          <c:invertIfNegative val="0"/>
          <c:cat>
            <c:strRef>
              <c:f>Matching!$B$1</c:f>
              <c:strCache>
                <c:ptCount val="1"/>
                <c:pt idx="0">
                  <c:v>GBP</c:v>
                </c:pt>
              </c:strCache>
            </c:strRef>
          </c:cat>
          <c:val>
            <c:numRef>
              <c:f>Matching!$B$2</c:f>
              <c:numCache>
                <c:formatCode>"£"#,##0.00</c:formatCode>
                <c:ptCount val="1"/>
                <c:pt idx="0">
                  <c:v>5670.0000056700001</c:v>
                </c:pt>
              </c:numCache>
            </c:numRef>
          </c:val>
          <c:extLst>
            <c:ext xmlns:c16="http://schemas.microsoft.com/office/drawing/2014/chart" uri="{C3380CC4-5D6E-409C-BE32-E72D297353CC}">
              <c16:uniqueId val="{00000000-5BD1-4CE1-8B8E-410C3BC8A417}"/>
            </c:ext>
          </c:extLst>
        </c:ser>
        <c:ser>
          <c:idx val="1"/>
          <c:order val="1"/>
          <c:tx>
            <c:strRef>
              <c:f>Matching!$A$3</c:f>
              <c:strCache>
                <c:ptCount val="1"/>
                <c:pt idx="0">
                  <c:v>Host DDF</c:v>
                </c:pt>
              </c:strCache>
            </c:strRef>
          </c:tx>
          <c:spPr>
            <a:solidFill>
              <a:schemeClr val="accent2"/>
            </a:solidFill>
            <a:ln>
              <a:noFill/>
            </a:ln>
            <a:effectLst/>
          </c:spPr>
          <c:invertIfNegative val="0"/>
          <c:cat>
            <c:strRef>
              <c:f>Matching!$B$1</c:f>
              <c:strCache>
                <c:ptCount val="1"/>
                <c:pt idx="0">
                  <c:v>GBP</c:v>
                </c:pt>
              </c:strCache>
            </c:strRef>
          </c:cat>
          <c:val>
            <c:numRef>
              <c:f>Matching!$B$3</c:f>
              <c:numCache>
                <c:formatCode>"£"#,##0.00</c:formatCode>
                <c:ptCount val="1"/>
                <c:pt idx="0">
                  <c:v>5670.0000056700001</c:v>
                </c:pt>
              </c:numCache>
            </c:numRef>
          </c:val>
          <c:extLst>
            <c:ext xmlns:c16="http://schemas.microsoft.com/office/drawing/2014/chart" uri="{C3380CC4-5D6E-409C-BE32-E72D297353CC}">
              <c16:uniqueId val="{00000001-5BD1-4CE1-8B8E-410C3BC8A417}"/>
            </c:ext>
          </c:extLst>
        </c:ser>
        <c:ser>
          <c:idx val="2"/>
          <c:order val="2"/>
          <c:tx>
            <c:strRef>
              <c:f>Matching!$A$4</c:f>
              <c:strCache>
                <c:ptCount val="1"/>
                <c:pt idx="0">
                  <c:v>International Clubs</c:v>
                </c:pt>
              </c:strCache>
            </c:strRef>
          </c:tx>
          <c:spPr>
            <a:solidFill>
              <a:schemeClr val="accent3"/>
            </a:solidFill>
            <a:ln>
              <a:noFill/>
            </a:ln>
            <a:effectLst/>
          </c:spPr>
          <c:invertIfNegative val="0"/>
          <c:cat>
            <c:strRef>
              <c:f>Matching!$B$1</c:f>
              <c:strCache>
                <c:ptCount val="1"/>
                <c:pt idx="0">
                  <c:v>GBP</c:v>
                </c:pt>
              </c:strCache>
            </c:strRef>
          </c:cat>
          <c:val>
            <c:numRef>
              <c:f>Matching!$B$4</c:f>
              <c:numCache>
                <c:formatCode>"£"#,##0.00</c:formatCode>
                <c:ptCount val="1"/>
                <c:pt idx="0">
                  <c:v>2430.0000024299998</c:v>
                </c:pt>
              </c:numCache>
            </c:numRef>
          </c:val>
          <c:extLst>
            <c:ext xmlns:c16="http://schemas.microsoft.com/office/drawing/2014/chart" uri="{C3380CC4-5D6E-409C-BE32-E72D297353CC}">
              <c16:uniqueId val="{00000002-5BD1-4CE1-8B8E-410C3BC8A417}"/>
            </c:ext>
          </c:extLst>
        </c:ser>
        <c:ser>
          <c:idx val="3"/>
          <c:order val="3"/>
          <c:tx>
            <c:strRef>
              <c:f>Matching!$A$5</c:f>
              <c:strCache>
                <c:ptCount val="1"/>
                <c:pt idx="0">
                  <c:v>International DDF</c:v>
                </c:pt>
              </c:strCache>
            </c:strRef>
          </c:tx>
          <c:spPr>
            <a:solidFill>
              <a:schemeClr val="accent4"/>
            </a:solidFill>
            <a:ln>
              <a:noFill/>
            </a:ln>
            <a:effectLst/>
          </c:spPr>
          <c:invertIfNegative val="0"/>
          <c:cat>
            <c:strRef>
              <c:f>Matching!$B$1</c:f>
              <c:strCache>
                <c:ptCount val="1"/>
                <c:pt idx="0">
                  <c:v>GBP</c:v>
                </c:pt>
              </c:strCache>
            </c:strRef>
          </c:cat>
          <c:val>
            <c:numRef>
              <c:f>Matching!$B$5</c:f>
              <c:numCache>
                <c:formatCode>"£"#,##0.00</c:formatCode>
                <c:ptCount val="1"/>
                <c:pt idx="0">
                  <c:v>2430.0000024299998</c:v>
                </c:pt>
              </c:numCache>
            </c:numRef>
          </c:val>
          <c:extLst>
            <c:ext xmlns:c16="http://schemas.microsoft.com/office/drawing/2014/chart" uri="{C3380CC4-5D6E-409C-BE32-E72D297353CC}">
              <c16:uniqueId val="{00000003-5BD1-4CE1-8B8E-410C3BC8A417}"/>
            </c:ext>
          </c:extLst>
        </c:ser>
        <c:ser>
          <c:idx val="4"/>
          <c:order val="4"/>
          <c:tx>
            <c:strRef>
              <c:f>Matching!$A$6</c:f>
              <c:strCache>
                <c:ptCount val="1"/>
                <c:pt idx="0">
                  <c:v>World Fund</c:v>
                </c:pt>
              </c:strCache>
            </c:strRef>
          </c:tx>
          <c:spPr>
            <a:solidFill>
              <a:schemeClr val="accent5"/>
            </a:solidFill>
            <a:ln>
              <a:noFill/>
            </a:ln>
            <a:effectLst/>
          </c:spPr>
          <c:invertIfNegative val="0"/>
          <c:cat>
            <c:strRef>
              <c:f>Matching!$B$1</c:f>
              <c:strCache>
                <c:ptCount val="1"/>
                <c:pt idx="0">
                  <c:v>GBP</c:v>
                </c:pt>
              </c:strCache>
            </c:strRef>
          </c:cat>
          <c:val>
            <c:numRef>
              <c:f>Matching!$B$6</c:f>
              <c:numCache>
                <c:formatCode>"£"#,##0.00</c:formatCode>
                <c:ptCount val="1"/>
                <c:pt idx="0">
                  <c:v>8100.0000080999998</c:v>
                </c:pt>
              </c:numCache>
            </c:numRef>
          </c:val>
          <c:extLst>
            <c:ext xmlns:c16="http://schemas.microsoft.com/office/drawing/2014/chart" uri="{C3380CC4-5D6E-409C-BE32-E72D297353CC}">
              <c16:uniqueId val="{00000004-5BD1-4CE1-8B8E-410C3BC8A417}"/>
            </c:ext>
          </c:extLst>
        </c:ser>
        <c:ser>
          <c:idx val="6"/>
          <c:order val="6"/>
          <c:tx>
            <c:strRef>
              <c:f>Matching!$A$8</c:f>
              <c:strCache>
                <c:ptCount val="1"/>
                <c:pt idx="0">
                  <c:v>Project</c:v>
                </c:pt>
              </c:strCache>
            </c:strRef>
          </c:tx>
          <c:spPr>
            <a:solidFill>
              <a:schemeClr val="accent1">
                <a:lumMod val="60000"/>
              </a:schemeClr>
            </a:solidFill>
            <a:ln>
              <a:noFill/>
            </a:ln>
            <a:effectLst/>
          </c:spPr>
          <c:invertIfNegative val="0"/>
          <c:cat>
            <c:strRef>
              <c:f>Matching!$B$1</c:f>
              <c:strCache>
                <c:ptCount val="1"/>
                <c:pt idx="0">
                  <c:v>GBP</c:v>
                </c:pt>
              </c:strCache>
            </c:strRef>
          </c:cat>
          <c:val>
            <c:numRef>
              <c:f>Matching!$B$8</c:f>
              <c:numCache>
                <c:formatCode>"£"#,##0.00</c:formatCode>
                <c:ptCount val="1"/>
                <c:pt idx="0">
                  <c:v>24300.000024299999</c:v>
                </c:pt>
              </c:numCache>
            </c:numRef>
          </c:val>
          <c:extLst>
            <c:ext xmlns:c16="http://schemas.microsoft.com/office/drawing/2014/chart" uri="{C3380CC4-5D6E-409C-BE32-E72D297353CC}">
              <c16:uniqueId val="{00000005-5BD1-4CE1-8B8E-410C3BC8A417}"/>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Matching!$A$7</c15:sqref>
                        </c15:formulaRef>
                      </c:ext>
                    </c:extLst>
                    <c:strCache>
                      <c:ptCount val="1"/>
                    </c:strCache>
                  </c:strRef>
                </c:tx>
                <c:spPr>
                  <a:solidFill>
                    <a:schemeClr val="accent6"/>
                  </a:solidFill>
                  <a:ln>
                    <a:noFill/>
                  </a:ln>
                  <a:effectLst/>
                </c:spPr>
                <c:invertIfNegative val="0"/>
                <c:cat>
                  <c:strRef>
                    <c:extLst>
                      <c:ext uri="{02D57815-91ED-43cb-92C2-25804820EDAC}">
                        <c15:formulaRef>
                          <c15:sqref>Matching!$B$1</c15:sqref>
                        </c15:formulaRef>
                      </c:ext>
                    </c:extLst>
                    <c:strCache>
                      <c:ptCount val="1"/>
                      <c:pt idx="0">
                        <c:v>GBP</c:v>
                      </c:pt>
                    </c:strCache>
                  </c:strRef>
                </c:cat>
                <c:val>
                  <c:numRef>
                    <c:extLst>
                      <c:ext uri="{02D57815-91ED-43cb-92C2-25804820EDAC}">
                        <c15:formulaRef>
                          <c15:sqref>Matching!$B$7</c15:sqref>
                        </c15:formulaRef>
                      </c:ext>
                    </c:extLst>
                    <c:numCache>
                      <c:formatCode>"£"#,##0.00</c:formatCode>
                      <c:ptCount val="1"/>
                    </c:numCache>
                  </c:numRef>
                </c:val>
                <c:extLst>
                  <c:ext xmlns:c16="http://schemas.microsoft.com/office/drawing/2014/chart" uri="{C3380CC4-5D6E-409C-BE32-E72D297353CC}">
                    <c16:uniqueId val="{00000006-5BD1-4CE1-8B8E-410C3BC8A417}"/>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dispUnits>
          <c:builtInUnit val="thousand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45390589062965E-2"/>
          <c:y val="3.2258071344101122E-2"/>
          <c:w val="0.73864951159455583"/>
          <c:h val="0.90806915334627747"/>
        </c:manualLayout>
      </c:layout>
      <c:barChart>
        <c:barDir val="col"/>
        <c:grouping val="clustered"/>
        <c:varyColors val="0"/>
        <c:ser>
          <c:idx val="0"/>
          <c:order val="0"/>
          <c:tx>
            <c:strRef>
              <c:f>[Charts.xlsx]Matching!$A$2</c:f>
              <c:strCache>
                <c:ptCount val="1"/>
                <c:pt idx="0">
                  <c:v>Host Clubs</c:v>
                </c:pt>
              </c:strCache>
            </c:strRef>
          </c:tx>
          <c:spPr>
            <a:solidFill>
              <a:schemeClr val="accent1"/>
            </a:solidFill>
            <a:ln>
              <a:noFill/>
            </a:ln>
            <a:effectLst/>
          </c:spPr>
          <c:invertIfNegative val="0"/>
          <c:cat>
            <c:strRef>
              <c:f>[Charts.xlsx]Matching!$B$1</c:f>
              <c:strCache>
                <c:ptCount val="1"/>
                <c:pt idx="0">
                  <c:v>GBP</c:v>
                </c:pt>
              </c:strCache>
            </c:strRef>
          </c:cat>
          <c:val>
            <c:numRef>
              <c:f>[Charts.xlsx]Matching!$B$2</c:f>
              <c:numCache>
                <c:formatCode>"£"#,##0.00</c:formatCode>
                <c:ptCount val="1"/>
                <c:pt idx="0">
                  <c:v>6885.0000068849995</c:v>
                </c:pt>
              </c:numCache>
            </c:numRef>
          </c:val>
          <c:extLst>
            <c:ext xmlns:c16="http://schemas.microsoft.com/office/drawing/2014/chart" uri="{C3380CC4-5D6E-409C-BE32-E72D297353CC}">
              <c16:uniqueId val="{00000000-DA33-41ED-8EE4-0E5971157DE3}"/>
            </c:ext>
          </c:extLst>
        </c:ser>
        <c:ser>
          <c:idx val="1"/>
          <c:order val="1"/>
          <c:tx>
            <c:strRef>
              <c:f>[Charts.xlsx]Matching!$A$3</c:f>
              <c:strCache>
                <c:ptCount val="1"/>
                <c:pt idx="0">
                  <c:v>Host DDF</c:v>
                </c:pt>
              </c:strCache>
            </c:strRef>
          </c:tx>
          <c:spPr>
            <a:solidFill>
              <a:schemeClr val="accent2"/>
            </a:solidFill>
            <a:ln>
              <a:noFill/>
            </a:ln>
            <a:effectLst/>
          </c:spPr>
          <c:invertIfNegative val="0"/>
          <c:cat>
            <c:strRef>
              <c:f>[Charts.xlsx]Matching!$B$1</c:f>
              <c:strCache>
                <c:ptCount val="1"/>
                <c:pt idx="0">
                  <c:v>GBP</c:v>
                </c:pt>
              </c:strCache>
            </c:strRef>
          </c:cat>
          <c:val>
            <c:numRef>
              <c:f>[Charts.xlsx]Matching!$B$3</c:f>
              <c:numCache>
                <c:formatCode>"£"#,##0.00</c:formatCode>
                <c:ptCount val="1"/>
                <c:pt idx="0">
                  <c:v>6885.0000068849995</c:v>
                </c:pt>
              </c:numCache>
            </c:numRef>
          </c:val>
          <c:extLst>
            <c:ext xmlns:c16="http://schemas.microsoft.com/office/drawing/2014/chart" uri="{C3380CC4-5D6E-409C-BE32-E72D297353CC}">
              <c16:uniqueId val="{00000001-DA33-41ED-8EE4-0E5971157DE3}"/>
            </c:ext>
          </c:extLst>
        </c:ser>
        <c:ser>
          <c:idx val="2"/>
          <c:order val="2"/>
          <c:tx>
            <c:strRef>
              <c:f>[Charts.xlsx]Matching!$A$4</c:f>
              <c:strCache>
                <c:ptCount val="1"/>
                <c:pt idx="0">
                  <c:v>International Clubs</c:v>
                </c:pt>
              </c:strCache>
            </c:strRef>
          </c:tx>
          <c:spPr>
            <a:solidFill>
              <a:schemeClr val="accent3"/>
            </a:solidFill>
            <a:ln>
              <a:noFill/>
            </a:ln>
            <a:effectLst/>
          </c:spPr>
          <c:invertIfNegative val="0"/>
          <c:cat>
            <c:strRef>
              <c:f>[Charts.xlsx]Matching!$B$1</c:f>
              <c:strCache>
                <c:ptCount val="1"/>
                <c:pt idx="0">
                  <c:v>GBP</c:v>
                </c:pt>
              </c:strCache>
            </c:strRef>
          </c:cat>
          <c:val>
            <c:numRef>
              <c:f>[Charts.xlsx]Matching!$B$4</c:f>
              <c:numCache>
                <c:formatCode>"£"#,##0.00</c:formatCode>
                <c:ptCount val="1"/>
                <c:pt idx="0">
                  <c:v>1215.0000012149999</c:v>
                </c:pt>
              </c:numCache>
            </c:numRef>
          </c:val>
          <c:extLst>
            <c:ext xmlns:c16="http://schemas.microsoft.com/office/drawing/2014/chart" uri="{C3380CC4-5D6E-409C-BE32-E72D297353CC}">
              <c16:uniqueId val="{00000002-DA33-41ED-8EE4-0E5971157DE3}"/>
            </c:ext>
          </c:extLst>
        </c:ser>
        <c:ser>
          <c:idx val="3"/>
          <c:order val="3"/>
          <c:tx>
            <c:strRef>
              <c:f>[Charts.xlsx]Matching!$A$5</c:f>
              <c:strCache>
                <c:ptCount val="1"/>
                <c:pt idx="0">
                  <c:v>International DDF</c:v>
                </c:pt>
              </c:strCache>
            </c:strRef>
          </c:tx>
          <c:spPr>
            <a:solidFill>
              <a:schemeClr val="accent4"/>
            </a:solidFill>
            <a:ln>
              <a:noFill/>
            </a:ln>
            <a:effectLst/>
          </c:spPr>
          <c:invertIfNegative val="0"/>
          <c:cat>
            <c:strRef>
              <c:f>[Charts.xlsx]Matching!$B$1</c:f>
              <c:strCache>
                <c:ptCount val="1"/>
                <c:pt idx="0">
                  <c:v>GBP</c:v>
                </c:pt>
              </c:strCache>
            </c:strRef>
          </c:cat>
          <c:val>
            <c:numRef>
              <c:f>[Charts.xlsx]Matching!$B$5</c:f>
              <c:numCache>
                <c:formatCode>"£"#,##0.00</c:formatCode>
                <c:ptCount val="1"/>
                <c:pt idx="0">
                  <c:v>1215.0000012149999</c:v>
                </c:pt>
              </c:numCache>
            </c:numRef>
          </c:val>
          <c:extLst>
            <c:ext xmlns:c16="http://schemas.microsoft.com/office/drawing/2014/chart" uri="{C3380CC4-5D6E-409C-BE32-E72D297353CC}">
              <c16:uniqueId val="{00000003-DA33-41ED-8EE4-0E5971157DE3}"/>
            </c:ext>
          </c:extLst>
        </c:ser>
        <c:ser>
          <c:idx val="4"/>
          <c:order val="4"/>
          <c:tx>
            <c:strRef>
              <c:f>[Charts.xlsx]Matching!$A$6</c:f>
              <c:strCache>
                <c:ptCount val="1"/>
                <c:pt idx="0">
                  <c:v>World Fund</c:v>
                </c:pt>
              </c:strCache>
            </c:strRef>
          </c:tx>
          <c:spPr>
            <a:solidFill>
              <a:schemeClr val="accent5"/>
            </a:solidFill>
            <a:ln>
              <a:noFill/>
            </a:ln>
            <a:effectLst/>
          </c:spPr>
          <c:invertIfNegative val="0"/>
          <c:cat>
            <c:strRef>
              <c:f>[Charts.xlsx]Matching!$B$1</c:f>
              <c:strCache>
                <c:ptCount val="1"/>
                <c:pt idx="0">
                  <c:v>GBP</c:v>
                </c:pt>
              </c:strCache>
            </c:strRef>
          </c:cat>
          <c:val>
            <c:numRef>
              <c:f>[Charts.xlsx]Matching!$B$6</c:f>
              <c:numCache>
                <c:formatCode>"£"#,##0.00</c:formatCode>
                <c:ptCount val="1"/>
                <c:pt idx="0">
                  <c:v>8100.0000080999998</c:v>
                </c:pt>
              </c:numCache>
            </c:numRef>
          </c:val>
          <c:extLst>
            <c:ext xmlns:c16="http://schemas.microsoft.com/office/drawing/2014/chart" uri="{C3380CC4-5D6E-409C-BE32-E72D297353CC}">
              <c16:uniqueId val="{00000004-DA33-41ED-8EE4-0E5971157DE3}"/>
            </c:ext>
          </c:extLst>
        </c:ser>
        <c:ser>
          <c:idx val="6"/>
          <c:order val="6"/>
          <c:tx>
            <c:strRef>
              <c:f>[Charts.xlsx]Matching!$A$8</c:f>
              <c:strCache>
                <c:ptCount val="1"/>
                <c:pt idx="0">
                  <c:v>Project</c:v>
                </c:pt>
              </c:strCache>
            </c:strRef>
          </c:tx>
          <c:spPr>
            <a:solidFill>
              <a:schemeClr val="accent1">
                <a:lumMod val="60000"/>
              </a:schemeClr>
            </a:solidFill>
            <a:ln>
              <a:noFill/>
            </a:ln>
            <a:effectLst/>
          </c:spPr>
          <c:invertIfNegative val="0"/>
          <c:cat>
            <c:strRef>
              <c:f>[Charts.xlsx]Matching!$B$1</c:f>
              <c:strCache>
                <c:ptCount val="1"/>
                <c:pt idx="0">
                  <c:v>GBP</c:v>
                </c:pt>
              </c:strCache>
            </c:strRef>
          </c:cat>
          <c:val>
            <c:numRef>
              <c:f>[Charts.xlsx]Matching!$B$8</c:f>
              <c:numCache>
                <c:formatCode>"£"#,##0.00</c:formatCode>
                <c:ptCount val="1"/>
                <c:pt idx="0">
                  <c:v>24300.000024299999</c:v>
                </c:pt>
              </c:numCache>
            </c:numRef>
          </c:val>
          <c:extLst>
            <c:ext xmlns:c16="http://schemas.microsoft.com/office/drawing/2014/chart" uri="{C3380CC4-5D6E-409C-BE32-E72D297353CC}">
              <c16:uniqueId val="{00000005-DA33-41ED-8EE4-0E5971157DE3}"/>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[Charts.xlsx]Matching!$A$7</c15:sqref>
                        </c15:formulaRef>
                      </c:ext>
                    </c:extLst>
                    <c:strCache>
                      <c:ptCount val="1"/>
                    </c:strCache>
                  </c:strRef>
                </c:tx>
                <c:spPr>
                  <a:solidFill>
                    <a:schemeClr val="accent6"/>
                  </a:solidFill>
                  <a:ln>
                    <a:noFill/>
                  </a:ln>
                  <a:effectLst/>
                </c:spPr>
                <c:invertIfNegative val="0"/>
                <c:cat>
                  <c:strRef>
                    <c:extLst>
                      <c:ext uri="{02D57815-91ED-43cb-92C2-25804820EDAC}">
                        <c15:formulaRef>
                          <c15:sqref>[Charts.xlsx]Matching!$B$1</c15:sqref>
                        </c15:formulaRef>
                      </c:ext>
                    </c:extLst>
                    <c:strCache>
                      <c:ptCount val="1"/>
                      <c:pt idx="0">
                        <c:v>GBP</c:v>
                      </c:pt>
                    </c:strCache>
                  </c:strRef>
                </c:cat>
                <c:val>
                  <c:numRef>
                    <c:extLst>
                      <c:ext uri="{02D57815-91ED-43cb-92C2-25804820EDAC}">
                        <c15:formulaRef>
                          <c15:sqref>[Charts.xlsx]Matching!$B$7</c15:sqref>
                        </c15:formulaRef>
                      </c:ext>
                    </c:extLst>
                    <c:numCache>
                      <c:formatCode>"£"#,##0.00</c:formatCode>
                      <c:ptCount val="1"/>
                    </c:numCache>
                  </c:numRef>
                </c:val>
                <c:extLst>
                  <c:ext xmlns:c16="http://schemas.microsoft.com/office/drawing/2014/chart" uri="{C3380CC4-5D6E-409C-BE32-E72D297353CC}">
                    <c16:uniqueId val="{00000006-DA33-41ED-8EE4-0E5971157DE3}"/>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dispUnits>
          <c:builtInUnit val="thousand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r"/>
      <c:layout>
        <c:manualLayout>
          <c:xMode val="edge"/>
          <c:yMode val="edge"/>
          <c:x val="0.84300376112779718"/>
          <c:y val="0.36391020318139938"/>
          <c:w val="0.14668696052168737"/>
          <c:h val="0.3770181138383950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[Charts.xlsx]Matching!$A$2</c:f>
              <c:strCache>
                <c:ptCount val="1"/>
                <c:pt idx="0">
                  <c:v>Host Clubs</c:v>
                </c:pt>
              </c:strCache>
            </c:strRef>
          </c:tx>
          <c:spPr>
            <a:solidFill>
              <a:schemeClr val="accent1"/>
            </a:solidFill>
            <a:ln>
              <a:noFill/>
            </a:ln>
            <a:effectLst/>
          </c:spPr>
          <c:invertIfNegative val="0"/>
          <c:cat>
            <c:strRef>
              <c:f>[Charts.xlsx]Matching!$B$1</c:f>
              <c:strCache>
                <c:ptCount val="1"/>
                <c:pt idx="0">
                  <c:v>GBP</c:v>
                </c:pt>
              </c:strCache>
            </c:strRef>
          </c:cat>
          <c:val>
            <c:numRef>
              <c:f>[Charts.xlsx]Matching!$B$2</c:f>
              <c:numCache>
                <c:formatCode>"£"#,##0</c:formatCode>
                <c:ptCount val="1"/>
                <c:pt idx="0">
                  <c:v>6466.0800693982401</c:v>
                </c:pt>
              </c:numCache>
            </c:numRef>
          </c:val>
          <c:extLst>
            <c:ext xmlns:c16="http://schemas.microsoft.com/office/drawing/2014/chart" uri="{C3380CC4-5D6E-409C-BE32-E72D297353CC}">
              <c16:uniqueId val="{00000000-DAF5-48D9-93FE-00027F3588E0}"/>
            </c:ext>
          </c:extLst>
        </c:ser>
        <c:ser>
          <c:idx val="1"/>
          <c:order val="1"/>
          <c:tx>
            <c:strRef>
              <c:f>[Charts.xlsx]Matching!$A$3</c:f>
              <c:strCache>
                <c:ptCount val="1"/>
                <c:pt idx="0">
                  <c:v>Host DDF</c:v>
                </c:pt>
              </c:strCache>
            </c:strRef>
          </c:tx>
          <c:spPr>
            <a:solidFill>
              <a:schemeClr val="accent2"/>
            </a:solidFill>
            <a:ln>
              <a:noFill/>
            </a:ln>
            <a:effectLst/>
          </c:spPr>
          <c:invertIfNegative val="0"/>
          <c:cat>
            <c:strRef>
              <c:f>[Charts.xlsx]Matching!$B$1</c:f>
              <c:strCache>
                <c:ptCount val="1"/>
                <c:pt idx="0">
                  <c:v>GBP</c:v>
                </c:pt>
              </c:strCache>
            </c:strRef>
          </c:cat>
          <c:val>
            <c:numRef>
              <c:f>[Charts.xlsx]Matching!$B$3</c:f>
              <c:numCache>
                <c:formatCode>"£"#,##0</c:formatCode>
                <c:ptCount val="1"/>
                <c:pt idx="0">
                  <c:v>6466.0800693982401</c:v>
                </c:pt>
              </c:numCache>
            </c:numRef>
          </c:val>
          <c:extLst>
            <c:ext xmlns:c16="http://schemas.microsoft.com/office/drawing/2014/chart" uri="{C3380CC4-5D6E-409C-BE32-E72D297353CC}">
              <c16:uniqueId val="{00000001-DAF5-48D9-93FE-00027F3588E0}"/>
            </c:ext>
          </c:extLst>
        </c:ser>
        <c:ser>
          <c:idx val="2"/>
          <c:order val="2"/>
          <c:tx>
            <c:strRef>
              <c:f>[Charts.xlsx]Matching!$A$4</c:f>
              <c:strCache>
                <c:ptCount val="1"/>
                <c:pt idx="0">
                  <c:v>International Clubs</c:v>
                </c:pt>
              </c:strCache>
            </c:strRef>
          </c:tx>
          <c:spPr>
            <a:solidFill>
              <a:schemeClr val="accent3"/>
            </a:solidFill>
            <a:ln>
              <a:noFill/>
            </a:ln>
            <a:effectLst/>
          </c:spPr>
          <c:invertIfNegative val="0"/>
          <c:cat>
            <c:strRef>
              <c:f>[Charts.xlsx]Matching!$B$1</c:f>
              <c:strCache>
                <c:ptCount val="1"/>
                <c:pt idx="0">
                  <c:v>GBP</c:v>
                </c:pt>
              </c:strCache>
            </c:strRef>
          </c:cat>
          <c:val>
            <c:numRef>
              <c:f>[Charts.xlsx]Matching!$B$4</c:f>
              <c:numCache>
                <c:formatCode>"£"#,##0</c:formatCode>
                <c:ptCount val="1"/>
                <c:pt idx="0">
                  <c:v>1141.0729534232187</c:v>
                </c:pt>
              </c:numCache>
            </c:numRef>
          </c:val>
          <c:extLst>
            <c:ext xmlns:c16="http://schemas.microsoft.com/office/drawing/2014/chart" uri="{C3380CC4-5D6E-409C-BE32-E72D297353CC}">
              <c16:uniqueId val="{00000002-DAF5-48D9-93FE-00027F3588E0}"/>
            </c:ext>
          </c:extLst>
        </c:ser>
        <c:ser>
          <c:idx val="3"/>
          <c:order val="3"/>
          <c:tx>
            <c:strRef>
              <c:f>[Charts.xlsx]Matching!$A$5</c:f>
              <c:strCache>
                <c:ptCount val="1"/>
                <c:pt idx="0">
                  <c:v>International DDF</c:v>
                </c:pt>
              </c:strCache>
            </c:strRef>
          </c:tx>
          <c:spPr>
            <a:solidFill>
              <a:schemeClr val="accent4"/>
            </a:solidFill>
            <a:ln>
              <a:noFill/>
            </a:ln>
            <a:effectLst/>
          </c:spPr>
          <c:invertIfNegative val="0"/>
          <c:cat>
            <c:strRef>
              <c:f>[Charts.xlsx]Matching!$B$1</c:f>
              <c:strCache>
                <c:ptCount val="1"/>
                <c:pt idx="0">
                  <c:v>GBP</c:v>
                </c:pt>
              </c:strCache>
            </c:strRef>
          </c:cat>
          <c:val>
            <c:numRef>
              <c:f>[Charts.xlsx]Matching!$B$5</c:f>
              <c:numCache>
                <c:formatCode>"£"#,##0</c:formatCode>
                <c:ptCount val="1"/>
                <c:pt idx="0">
                  <c:v>1141.0729534232187</c:v>
                </c:pt>
              </c:numCache>
            </c:numRef>
          </c:val>
          <c:extLst>
            <c:ext xmlns:c16="http://schemas.microsoft.com/office/drawing/2014/chart" uri="{C3380CC4-5D6E-409C-BE32-E72D297353CC}">
              <c16:uniqueId val="{00000003-DAF5-48D9-93FE-00027F3588E0}"/>
            </c:ext>
          </c:extLst>
        </c:ser>
        <c:ser>
          <c:idx val="4"/>
          <c:order val="4"/>
          <c:tx>
            <c:strRef>
              <c:f>[Charts.xlsx]Matching!$A$6</c:f>
              <c:strCache>
                <c:ptCount val="1"/>
                <c:pt idx="0">
                  <c:v>World Fund</c:v>
                </c:pt>
              </c:strCache>
            </c:strRef>
          </c:tx>
          <c:spPr>
            <a:solidFill>
              <a:schemeClr val="accent5"/>
            </a:solidFill>
            <a:ln>
              <a:noFill/>
            </a:ln>
            <a:effectLst/>
          </c:spPr>
          <c:invertIfNegative val="0"/>
          <c:cat>
            <c:strRef>
              <c:f>[Charts.xlsx]Matching!$B$1</c:f>
              <c:strCache>
                <c:ptCount val="1"/>
                <c:pt idx="0">
                  <c:v>GBP</c:v>
                </c:pt>
              </c:strCache>
            </c:strRef>
          </c:cat>
          <c:val>
            <c:numRef>
              <c:f>[Charts.xlsx]Matching!$B$6</c:f>
              <c:numCache>
                <c:formatCode>"£"#,##0</c:formatCode>
                <c:ptCount val="1"/>
                <c:pt idx="0">
                  <c:v>6085.7224182571681</c:v>
                </c:pt>
              </c:numCache>
            </c:numRef>
          </c:val>
          <c:extLst>
            <c:ext xmlns:c16="http://schemas.microsoft.com/office/drawing/2014/chart" uri="{C3380CC4-5D6E-409C-BE32-E72D297353CC}">
              <c16:uniqueId val="{00000004-DAF5-48D9-93FE-00027F3588E0}"/>
            </c:ext>
          </c:extLst>
        </c:ser>
        <c:ser>
          <c:idx val="6"/>
          <c:order val="6"/>
          <c:tx>
            <c:strRef>
              <c:f>[Charts.xlsx]Matching!$A$8</c:f>
              <c:strCache>
                <c:ptCount val="1"/>
                <c:pt idx="0">
                  <c:v>Project</c:v>
                </c:pt>
              </c:strCache>
            </c:strRef>
          </c:tx>
          <c:spPr>
            <a:solidFill>
              <a:schemeClr val="accent1">
                <a:lumMod val="60000"/>
              </a:schemeClr>
            </a:solidFill>
            <a:ln>
              <a:noFill/>
            </a:ln>
            <a:effectLst/>
          </c:spPr>
          <c:invertIfNegative val="0"/>
          <c:cat>
            <c:strRef>
              <c:f>[Charts.xlsx]Matching!$B$1</c:f>
              <c:strCache>
                <c:ptCount val="1"/>
                <c:pt idx="0">
                  <c:v>GBP</c:v>
                </c:pt>
              </c:strCache>
            </c:strRef>
          </c:cat>
          <c:val>
            <c:numRef>
              <c:f>[Charts.xlsx]Matching!$B$8</c:f>
              <c:numCache>
                <c:formatCode>"£"#,##0</c:formatCode>
                <c:ptCount val="1"/>
                <c:pt idx="0">
                  <c:v>21300.028463900086</c:v>
                </c:pt>
              </c:numCache>
            </c:numRef>
          </c:val>
          <c:extLst>
            <c:ext xmlns:c16="http://schemas.microsoft.com/office/drawing/2014/chart" uri="{C3380CC4-5D6E-409C-BE32-E72D297353CC}">
              <c16:uniqueId val="{00000005-DAF5-48D9-93FE-00027F3588E0}"/>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[Charts.xlsx]Matching!$A$7</c15:sqref>
                        </c15:formulaRef>
                      </c:ext>
                    </c:extLst>
                    <c:strCache>
                      <c:ptCount val="1"/>
                    </c:strCache>
                  </c:strRef>
                </c:tx>
                <c:spPr>
                  <a:solidFill>
                    <a:schemeClr val="accent6"/>
                  </a:solidFill>
                  <a:ln>
                    <a:noFill/>
                  </a:ln>
                  <a:effectLst/>
                </c:spPr>
                <c:invertIfNegative val="0"/>
                <c:cat>
                  <c:strRef>
                    <c:extLst>
                      <c:ext uri="{02D57815-91ED-43cb-92C2-25804820EDAC}">
                        <c15:formulaRef>
                          <c15:sqref>[Charts.xlsx]Matching!$B$1</c15:sqref>
                        </c15:formulaRef>
                      </c:ext>
                    </c:extLst>
                    <c:strCache>
                      <c:ptCount val="1"/>
                      <c:pt idx="0">
                        <c:v>GBP</c:v>
                      </c:pt>
                    </c:strCache>
                  </c:strRef>
                </c:cat>
                <c:val>
                  <c:numRef>
                    <c:extLst>
                      <c:ext uri="{02D57815-91ED-43cb-92C2-25804820EDAC}">
                        <c15:formulaRef>
                          <c15:sqref>[Charts.xlsx]Matching!$B$7</c15:sqref>
                        </c15:formulaRef>
                      </c:ext>
                    </c:extLst>
                    <c:numCache>
                      <c:formatCode>"£"#,##0.00</c:formatCode>
                      <c:ptCount val="1"/>
                    </c:numCache>
                  </c:numRef>
                </c:val>
                <c:extLst>
                  <c:ext xmlns:c16="http://schemas.microsoft.com/office/drawing/2014/chart" uri="{C3380CC4-5D6E-409C-BE32-E72D297353CC}">
                    <c16:uniqueId val="{00000006-DAF5-48D9-93FE-00027F3588E0}"/>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dispUnits>
          <c:builtInUnit val="thousand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International Partner Only</a:t>
            </a:r>
          </a:p>
          <a:p>
            <a:pPr>
              <a:defRPr/>
            </a:pPr>
            <a:r>
              <a:rPr lang="en-US"/>
              <a:t>Club(s) £7,607</a:t>
            </a:r>
            <a:r>
              <a:rPr lang="en-US" baseline="0"/>
              <a:t> + 100% DDF Match</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'[Charts.xlsx]International Only'!$A$2</c:f>
              <c:strCache>
                <c:ptCount val="1"/>
                <c:pt idx="0">
                  <c:v>Host Clubs</c:v>
                </c:pt>
              </c:strCache>
            </c:strRef>
          </c:tx>
          <c:spPr>
            <a:solidFill>
              <a:schemeClr val="accent1"/>
            </a:solidFill>
            <a:ln>
              <a:noFill/>
            </a:ln>
            <a:effectLst/>
          </c:spPr>
          <c:invertIfNegative val="0"/>
          <c:cat>
            <c:strRef>
              <c:f>'[Charts.xlsx]International Only'!$B$1</c:f>
              <c:strCache>
                <c:ptCount val="1"/>
                <c:pt idx="0">
                  <c:v>GBP</c:v>
                </c:pt>
              </c:strCache>
            </c:strRef>
          </c:cat>
          <c:val>
            <c:numRef>
              <c:f>'[Charts.xlsx]International Only'!$B$2</c:f>
              <c:numCache>
                <c:formatCode>"£"#,##0</c:formatCode>
                <c:ptCount val="1"/>
                <c:pt idx="0">
                  <c:v>0</c:v>
                </c:pt>
              </c:numCache>
            </c:numRef>
          </c:val>
          <c:extLst>
            <c:ext xmlns:c16="http://schemas.microsoft.com/office/drawing/2014/chart" uri="{C3380CC4-5D6E-409C-BE32-E72D297353CC}">
              <c16:uniqueId val="{00000000-97FF-46E1-8978-BA602562D460}"/>
            </c:ext>
          </c:extLst>
        </c:ser>
        <c:ser>
          <c:idx val="1"/>
          <c:order val="1"/>
          <c:tx>
            <c:strRef>
              <c:f>'[Charts.xlsx]International Only'!$A$3</c:f>
              <c:strCache>
                <c:ptCount val="1"/>
                <c:pt idx="0">
                  <c:v>Host DDF</c:v>
                </c:pt>
              </c:strCache>
            </c:strRef>
          </c:tx>
          <c:spPr>
            <a:solidFill>
              <a:schemeClr val="accent2"/>
            </a:solidFill>
            <a:ln>
              <a:noFill/>
            </a:ln>
            <a:effectLst/>
          </c:spPr>
          <c:invertIfNegative val="0"/>
          <c:cat>
            <c:strRef>
              <c:f>'[Charts.xlsx]International Only'!$B$1</c:f>
              <c:strCache>
                <c:ptCount val="1"/>
                <c:pt idx="0">
                  <c:v>GBP</c:v>
                </c:pt>
              </c:strCache>
            </c:strRef>
          </c:cat>
          <c:val>
            <c:numRef>
              <c:f>'[Charts.xlsx]International Only'!$B$3</c:f>
              <c:numCache>
                <c:formatCode>"£"#,##0</c:formatCode>
                <c:ptCount val="1"/>
                <c:pt idx="0">
                  <c:v>0</c:v>
                </c:pt>
              </c:numCache>
            </c:numRef>
          </c:val>
          <c:extLst>
            <c:ext xmlns:c16="http://schemas.microsoft.com/office/drawing/2014/chart" uri="{C3380CC4-5D6E-409C-BE32-E72D297353CC}">
              <c16:uniqueId val="{00000001-97FF-46E1-8978-BA602562D460}"/>
            </c:ext>
          </c:extLst>
        </c:ser>
        <c:ser>
          <c:idx val="2"/>
          <c:order val="2"/>
          <c:tx>
            <c:strRef>
              <c:f>'[Charts.xlsx]International Only'!$A$4</c:f>
              <c:strCache>
                <c:ptCount val="1"/>
                <c:pt idx="0">
                  <c:v>International Clubs</c:v>
                </c:pt>
              </c:strCache>
            </c:strRef>
          </c:tx>
          <c:spPr>
            <a:solidFill>
              <a:schemeClr val="accent3"/>
            </a:solidFill>
            <a:ln>
              <a:noFill/>
            </a:ln>
            <a:effectLst/>
          </c:spPr>
          <c:invertIfNegative val="0"/>
          <c:cat>
            <c:strRef>
              <c:f>'[Charts.xlsx]International Only'!$B$1</c:f>
              <c:strCache>
                <c:ptCount val="1"/>
                <c:pt idx="0">
                  <c:v>GBP</c:v>
                </c:pt>
              </c:strCache>
            </c:strRef>
          </c:cat>
          <c:val>
            <c:numRef>
              <c:f>'[Charts.xlsx]International Only'!$B$4</c:f>
              <c:numCache>
                <c:formatCode>"£"#,##0</c:formatCode>
                <c:ptCount val="1"/>
                <c:pt idx="0">
                  <c:v>7607.2240228216724</c:v>
                </c:pt>
              </c:numCache>
            </c:numRef>
          </c:val>
          <c:extLst>
            <c:ext xmlns:c16="http://schemas.microsoft.com/office/drawing/2014/chart" uri="{C3380CC4-5D6E-409C-BE32-E72D297353CC}">
              <c16:uniqueId val="{00000002-97FF-46E1-8978-BA602562D460}"/>
            </c:ext>
          </c:extLst>
        </c:ser>
        <c:ser>
          <c:idx val="3"/>
          <c:order val="3"/>
          <c:tx>
            <c:strRef>
              <c:f>'[Charts.xlsx]International Only'!$A$5</c:f>
              <c:strCache>
                <c:ptCount val="1"/>
                <c:pt idx="0">
                  <c:v>International DDF</c:v>
                </c:pt>
              </c:strCache>
            </c:strRef>
          </c:tx>
          <c:spPr>
            <a:solidFill>
              <a:schemeClr val="accent4"/>
            </a:solidFill>
            <a:ln>
              <a:noFill/>
            </a:ln>
            <a:effectLst/>
          </c:spPr>
          <c:invertIfNegative val="0"/>
          <c:cat>
            <c:strRef>
              <c:f>'[Charts.xlsx]International Only'!$B$1</c:f>
              <c:strCache>
                <c:ptCount val="1"/>
                <c:pt idx="0">
                  <c:v>GBP</c:v>
                </c:pt>
              </c:strCache>
            </c:strRef>
          </c:cat>
          <c:val>
            <c:numRef>
              <c:f>'[Charts.xlsx]International Only'!$B$5</c:f>
              <c:numCache>
                <c:formatCode>"£"#,##0</c:formatCode>
                <c:ptCount val="1"/>
                <c:pt idx="0">
                  <c:v>7607.2240228216724</c:v>
                </c:pt>
              </c:numCache>
            </c:numRef>
          </c:val>
          <c:extLst>
            <c:ext xmlns:c16="http://schemas.microsoft.com/office/drawing/2014/chart" uri="{C3380CC4-5D6E-409C-BE32-E72D297353CC}">
              <c16:uniqueId val="{00000003-97FF-46E1-8978-BA602562D460}"/>
            </c:ext>
          </c:extLst>
        </c:ser>
        <c:ser>
          <c:idx val="4"/>
          <c:order val="4"/>
          <c:tx>
            <c:strRef>
              <c:f>'[Charts.xlsx]International Only'!$A$6</c:f>
              <c:strCache>
                <c:ptCount val="1"/>
                <c:pt idx="0">
                  <c:v>World Fund</c:v>
                </c:pt>
              </c:strCache>
            </c:strRef>
          </c:tx>
          <c:spPr>
            <a:solidFill>
              <a:schemeClr val="accent5"/>
            </a:solidFill>
            <a:ln>
              <a:noFill/>
            </a:ln>
            <a:effectLst/>
          </c:spPr>
          <c:invertIfNegative val="0"/>
          <c:cat>
            <c:strRef>
              <c:f>'[Charts.xlsx]International Only'!$B$1</c:f>
              <c:strCache>
                <c:ptCount val="1"/>
                <c:pt idx="0">
                  <c:v>GBP</c:v>
                </c:pt>
              </c:strCache>
            </c:strRef>
          </c:cat>
          <c:val>
            <c:numRef>
              <c:f>'[Charts.xlsx]International Only'!$B$6</c:f>
              <c:numCache>
                <c:formatCode>"£"#,##0</c:formatCode>
                <c:ptCount val="1"/>
                <c:pt idx="0">
                  <c:v>6085.7792182573385</c:v>
                </c:pt>
              </c:numCache>
            </c:numRef>
          </c:val>
          <c:extLst>
            <c:ext xmlns:c16="http://schemas.microsoft.com/office/drawing/2014/chart" uri="{C3380CC4-5D6E-409C-BE32-E72D297353CC}">
              <c16:uniqueId val="{00000004-97FF-46E1-8978-BA602562D460}"/>
            </c:ext>
          </c:extLst>
        </c:ser>
        <c:ser>
          <c:idx val="6"/>
          <c:order val="6"/>
          <c:tx>
            <c:strRef>
              <c:f>'[Charts.xlsx]International Only'!$A$8</c:f>
              <c:strCache>
                <c:ptCount val="1"/>
                <c:pt idx="0">
                  <c:v>Project</c:v>
                </c:pt>
              </c:strCache>
            </c:strRef>
          </c:tx>
          <c:spPr>
            <a:solidFill>
              <a:schemeClr val="accent1">
                <a:lumMod val="60000"/>
              </a:schemeClr>
            </a:solidFill>
            <a:ln>
              <a:noFill/>
            </a:ln>
            <a:effectLst/>
          </c:spPr>
          <c:invertIfNegative val="0"/>
          <c:cat>
            <c:strRef>
              <c:f>'[Charts.xlsx]International Only'!$B$1</c:f>
              <c:strCache>
                <c:ptCount val="1"/>
                <c:pt idx="0">
                  <c:v>GBP</c:v>
                </c:pt>
              </c:strCache>
            </c:strRef>
          </c:cat>
          <c:val>
            <c:numRef>
              <c:f>'[Charts.xlsx]International Only'!$B$8</c:f>
              <c:numCache>
                <c:formatCode>"£"#,##0</c:formatCode>
                <c:ptCount val="1"/>
                <c:pt idx="0">
                  <c:v>21300.227263900684</c:v>
                </c:pt>
              </c:numCache>
            </c:numRef>
          </c:val>
          <c:extLst>
            <c:ext xmlns:c16="http://schemas.microsoft.com/office/drawing/2014/chart" uri="{C3380CC4-5D6E-409C-BE32-E72D297353CC}">
              <c16:uniqueId val="{00000005-97FF-46E1-8978-BA602562D460}"/>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'[Charts.xlsx]International Only'!$A$7</c15:sqref>
                        </c15:formulaRef>
                      </c:ext>
                    </c:extLst>
                    <c:strCache>
                      <c:ptCount val="1"/>
                    </c:strCache>
                  </c:strRef>
                </c:tx>
                <c:spPr>
                  <a:solidFill>
                    <a:schemeClr val="accent6"/>
                  </a:solidFill>
                  <a:ln>
                    <a:noFill/>
                  </a:ln>
                  <a:effectLst/>
                </c:spPr>
                <c:invertIfNegative val="0"/>
                <c:cat>
                  <c:strRef>
                    <c:extLst>
                      <c:ext uri="{02D57815-91ED-43cb-92C2-25804820EDAC}">
                        <c15:formulaRef>
                          <c15:sqref>'[Charts.xlsx]International Only'!$B$1</c15:sqref>
                        </c15:formulaRef>
                      </c:ext>
                    </c:extLst>
                    <c:strCache>
                      <c:ptCount val="1"/>
                      <c:pt idx="0">
                        <c:v>GBP</c:v>
                      </c:pt>
                    </c:strCache>
                  </c:strRef>
                </c:cat>
                <c:val>
                  <c:numRef>
                    <c:extLst>
                      <c:ext uri="{02D57815-91ED-43cb-92C2-25804820EDAC}">
                        <c15:formulaRef>
                          <c15:sqref>'[Charts.xlsx]International Only'!$B$7</c15:sqref>
                        </c15:formulaRef>
                      </c:ext>
                    </c:extLst>
                    <c:numCache>
                      <c:formatCode>"£"#,##0.00</c:formatCode>
                      <c:ptCount val="1"/>
                    </c:numCache>
                  </c:numRef>
                </c:val>
                <c:extLst>
                  <c:ext xmlns:c16="http://schemas.microsoft.com/office/drawing/2014/chart" uri="{C3380CC4-5D6E-409C-BE32-E72D297353CC}">
                    <c16:uniqueId val="{00000006-97FF-46E1-8978-BA602562D460}"/>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dispUnits>
          <c:builtInUnit val="thousand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Equal Split</a:t>
            </a:r>
          </a:p>
          <a:p>
            <a:pPr>
              <a:defRPr/>
            </a:pPr>
            <a:r>
              <a:rPr lang="en-US"/>
              <a:t>Club(s) £3,804</a:t>
            </a:r>
            <a:r>
              <a:rPr lang="en-US" baseline="0"/>
              <a:t> + 100% DDF Match</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'[Charts.xlsx]Equal Split'!$A$2</c:f>
              <c:strCache>
                <c:ptCount val="1"/>
                <c:pt idx="0">
                  <c:v>Host Clubs</c:v>
                </c:pt>
              </c:strCache>
            </c:strRef>
          </c:tx>
          <c:spPr>
            <a:solidFill>
              <a:schemeClr val="accent1"/>
            </a:solidFill>
            <a:ln>
              <a:noFill/>
            </a:ln>
            <a:effectLst/>
          </c:spPr>
          <c:invertIfNegative val="0"/>
          <c:cat>
            <c:strRef>
              <c:f>'[Charts.xlsx]Equal Split'!$B$1</c:f>
              <c:strCache>
                <c:ptCount val="1"/>
                <c:pt idx="0">
                  <c:v>GBP</c:v>
                </c:pt>
              </c:strCache>
            </c:strRef>
          </c:cat>
          <c:val>
            <c:numRef>
              <c:f>'[Charts.xlsx]Equal Split'!$B$2</c:f>
              <c:numCache>
                <c:formatCode>"£"#,##0</c:formatCode>
                <c:ptCount val="1"/>
                <c:pt idx="0">
                  <c:v>3803.5765114107294</c:v>
                </c:pt>
              </c:numCache>
            </c:numRef>
          </c:val>
          <c:extLst>
            <c:ext xmlns:c16="http://schemas.microsoft.com/office/drawing/2014/chart" uri="{C3380CC4-5D6E-409C-BE32-E72D297353CC}">
              <c16:uniqueId val="{00000000-BA77-4775-8D98-5E41BDB87FD6}"/>
            </c:ext>
          </c:extLst>
        </c:ser>
        <c:ser>
          <c:idx val="1"/>
          <c:order val="1"/>
          <c:tx>
            <c:strRef>
              <c:f>'[Charts.xlsx]Equal Split'!$A$3</c:f>
              <c:strCache>
                <c:ptCount val="1"/>
                <c:pt idx="0">
                  <c:v>Host DDF</c:v>
                </c:pt>
              </c:strCache>
            </c:strRef>
          </c:tx>
          <c:spPr>
            <a:solidFill>
              <a:schemeClr val="accent2"/>
            </a:solidFill>
            <a:ln>
              <a:noFill/>
            </a:ln>
            <a:effectLst/>
          </c:spPr>
          <c:invertIfNegative val="0"/>
          <c:cat>
            <c:strRef>
              <c:f>'[Charts.xlsx]Equal Split'!$B$1</c:f>
              <c:strCache>
                <c:ptCount val="1"/>
                <c:pt idx="0">
                  <c:v>GBP</c:v>
                </c:pt>
              </c:strCache>
            </c:strRef>
          </c:cat>
          <c:val>
            <c:numRef>
              <c:f>'[Charts.xlsx]Equal Split'!$B$3</c:f>
              <c:numCache>
                <c:formatCode>"£"#,##0</c:formatCode>
                <c:ptCount val="1"/>
                <c:pt idx="0">
                  <c:v>3803.5765114107294</c:v>
                </c:pt>
              </c:numCache>
            </c:numRef>
          </c:val>
          <c:extLst>
            <c:ext xmlns:c16="http://schemas.microsoft.com/office/drawing/2014/chart" uri="{C3380CC4-5D6E-409C-BE32-E72D297353CC}">
              <c16:uniqueId val="{00000001-BA77-4775-8D98-5E41BDB87FD6}"/>
            </c:ext>
          </c:extLst>
        </c:ser>
        <c:ser>
          <c:idx val="2"/>
          <c:order val="2"/>
          <c:tx>
            <c:strRef>
              <c:f>'[Charts.xlsx]Equal Split'!$A$4</c:f>
              <c:strCache>
                <c:ptCount val="1"/>
                <c:pt idx="0">
                  <c:v>International Clubs</c:v>
                </c:pt>
              </c:strCache>
            </c:strRef>
          </c:tx>
          <c:spPr>
            <a:solidFill>
              <a:schemeClr val="accent3"/>
            </a:solidFill>
            <a:ln>
              <a:noFill/>
            </a:ln>
            <a:effectLst/>
          </c:spPr>
          <c:invertIfNegative val="0"/>
          <c:cat>
            <c:strRef>
              <c:f>'[Charts.xlsx]Equal Split'!$B$1</c:f>
              <c:strCache>
                <c:ptCount val="1"/>
                <c:pt idx="0">
                  <c:v>GBP</c:v>
                </c:pt>
              </c:strCache>
            </c:strRef>
          </c:cat>
          <c:val>
            <c:numRef>
              <c:f>'[Charts.xlsx]Equal Split'!$B$4</c:f>
              <c:numCache>
                <c:formatCode>"£"#,##0</c:formatCode>
                <c:ptCount val="1"/>
                <c:pt idx="0">
                  <c:v>3803.5765114107294</c:v>
                </c:pt>
              </c:numCache>
            </c:numRef>
          </c:val>
          <c:extLst>
            <c:ext xmlns:c16="http://schemas.microsoft.com/office/drawing/2014/chart" uri="{C3380CC4-5D6E-409C-BE32-E72D297353CC}">
              <c16:uniqueId val="{00000002-BA77-4775-8D98-5E41BDB87FD6}"/>
            </c:ext>
          </c:extLst>
        </c:ser>
        <c:ser>
          <c:idx val="3"/>
          <c:order val="3"/>
          <c:tx>
            <c:strRef>
              <c:f>'[Charts.xlsx]Equal Split'!$A$5</c:f>
              <c:strCache>
                <c:ptCount val="1"/>
                <c:pt idx="0">
                  <c:v>International DDF</c:v>
                </c:pt>
              </c:strCache>
            </c:strRef>
          </c:tx>
          <c:spPr>
            <a:solidFill>
              <a:schemeClr val="accent4"/>
            </a:solidFill>
            <a:ln>
              <a:noFill/>
            </a:ln>
            <a:effectLst/>
          </c:spPr>
          <c:invertIfNegative val="0"/>
          <c:cat>
            <c:strRef>
              <c:f>'[Charts.xlsx]Equal Split'!$B$1</c:f>
              <c:strCache>
                <c:ptCount val="1"/>
                <c:pt idx="0">
                  <c:v>GBP</c:v>
                </c:pt>
              </c:strCache>
            </c:strRef>
          </c:cat>
          <c:val>
            <c:numRef>
              <c:f>'[Charts.xlsx]Equal Split'!$B$5</c:f>
              <c:numCache>
                <c:formatCode>"£"#,##0</c:formatCode>
                <c:ptCount val="1"/>
                <c:pt idx="0">
                  <c:v>3803.5765114107294</c:v>
                </c:pt>
              </c:numCache>
            </c:numRef>
          </c:val>
          <c:extLst>
            <c:ext xmlns:c16="http://schemas.microsoft.com/office/drawing/2014/chart" uri="{C3380CC4-5D6E-409C-BE32-E72D297353CC}">
              <c16:uniqueId val="{00000003-BA77-4775-8D98-5E41BDB87FD6}"/>
            </c:ext>
          </c:extLst>
        </c:ser>
        <c:ser>
          <c:idx val="4"/>
          <c:order val="4"/>
          <c:tx>
            <c:strRef>
              <c:f>'[Charts.xlsx]Equal Split'!$A$6</c:f>
              <c:strCache>
                <c:ptCount val="1"/>
                <c:pt idx="0">
                  <c:v>World Fund</c:v>
                </c:pt>
              </c:strCache>
            </c:strRef>
          </c:tx>
          <c:spPr>
            <a:solidFill>
              <a:schemeClr val="accent5"/>
            </a:solidFill>
            <a:ln>
              <a:noFill/>
            </a:ln>
            <a:effectLst/>
          </c:spPr>
          <c:invertIfNegative val="0"/>
          <c:cat>
            <c:strRef>
              <c:f>'[Charts.xlsx]Equal Split'!$B$1</c:f>
              <c:strCache>
                <c:ptCount val="1"/>
                <c:pt idx="0">
                  <c:v>GBP</c:v>
                </c:pt>
              </c:strCache>
            </c:strRef>
          </c:cat>
          <c:val>
            <c:numRef>
              <c:f>'[Charts.xlsx]Equal Split'!$B$6</c:f>
              <c:numCache>
                <c:formatCode>"£"#,##0</c:formatCode>
                <c:ptCount val="1"/>
                <c:pt idx="0">
                  <c:v>6085.7224182571681</c:v>
                </c:pt>
              </c:numCache>
            </c:numRef>
          </c:val>
          <c:extLst>
            <c:ext xmlns:c16="http://schemas.microsoft.com/office/drawing/2014/chart" uri="{C3380CC4-5D6E-409C-BE32-E72D297353CC}">
              <c16:uniqueId val="{00000004-BA77-4775-8D98-5E41BDB87FD6}"/>
            </c:ext>
          </c:extLst>
        </c:ser>
        <c:ser>
          <c:idx val="6"/>
          <c:order val="6"/>
          <c:tx>
            <c:strRef>
              <c:f>'[Charts.xlsx]Equal Split'!$A$8</c:f>
              <c:strCache>
                <c:ptCount val="1"/>
                <c:pt idx="0">
                  <c:v>Project</c:v>
                </c:pt>
              </c:strCache>
            </c:strRef>
          </c:tx>
          <c:spPr>
            <a:solidFill>
              <a:schemeClr val="accent1">
                <a:lumMod val="60000"/>
              </a:schemeClr>
            </a:solidFill>
            <a:ln>
              <a:noFill/>
            </a:ln>
            <a:effectLst/>
          </c:spPr>
          <c:invertIfNegative val="0"/>
          <c:cat>
            <c:strRef>
              <c:f>'[Charts.xlsx]Equal Split'!$B$1</c:f>
              <c:strCache>
                <c:ptCount val="1"/>
                <c:pt idx="0">
                  <c:v>GBP</c:v>
                </c:pt>
              </c:strCache>
            </c:strRef>
          </c:cat>
          <c:val>
            <c:numRef>
              <c:f>'[Charts.xlsx]Equal Split'!$B$8</c:f>
              <c:numCache>
                <c:formatCode>"£"#,##0</c:formatCode>
                <c:ptCount val="1"/>
                <c:pt idx="0">
                  <c:v>21300.028463900086</c:v>
                </c:pt>
              </c:numCache>
            </c:numRef>
          </c:val>
          <c:extLst>
            <c:ext xmlns:c16="http://schemas.microsoft.com/office/drawing/2014/chart" uri="{C3380CC4-5D6E-409C-BE32-E72D297353CC}">
              <c16:uniqueId val="{00000005-BA77-4775-8D98-5E41BDB87FD6}"/>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'[Charts.xlsx]Equal Split'!$A$7</c15:sqref>
                        </c15:formulaRef>
                      </c:ext>
                    </c:extLst>
                    <c:strCache>
                      <c:ptCount val="1"/>
                    </c:strCache>
                  </c:strRef>
                </c:tx>
                <c:spPr>
                  <a:solidFill>
                    <a:schemeClr val="accent6"/>
                  </a:solidFill>
                  <a:ln>
                    <a:noFill/>
                  </a:ln>
                  <a:effectLst/>
                </c:spPr>
                <c:invertIfNegative val="0"/>
                <c:cat>
                  <c:strRef>
                    <c:extLst>
                      <c:ext uri="{02D57815-91ED-43cb-92C2-25804820EDAC}">
                        <c15:formulaRef>
                          <c15:sqref>'[Charts.xlsx]Equal Split'!$B$1</c15:sqref>
                        </c15:formulaRef>
                      </c:ext>
                    </c:extLst>
                    <c:strCache>
                      <c:ptCount val="1"/>
                      <c:pt idx="0">
                        <c:v>GBP</c:v>
                      </c:pt>
                    </c:strCache>
                  </c:strRef>
                </c:cat>
                <c:val>
                  <c:numRef>
                    <c:extLst>
                      <c:ext uri="{02D57815-91ED-43cb-92C2-25804820EDAC}">
                        <c15:formulaRef>
                          <c15:sqref>'[Charts.xlsx]Equal Split'!$B$7</c15:sqref>
                        </c15:formulaRef>
                      </c:ext>
                    </c:extLst>
                    <c:numCache>
                      <c:formatCode>"£"#,##0.00</c:formatCode>
                      <c:ptCount val="1"/>
                    </c:numCache>
                  </c:numRef>
                </c:val>
                <c:extLst>
                  <c:ext xmlns:c16="http://schemas.microsoft.com/office/drawing/2014/chart" uri="{C3380CC4-5D6E-409C-BE32-E72D297353CC}">
                    <c16:uniqueId val="{00000006-BA77-4775-8D98-5E41BDB87FD6}"/>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dispUnits>
          <c:builtInUnit val="thousand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International</a:t>
            </a:r>
            <a:r>
              <a:rPr lang="en-US" b="1" baseline="0"/>
              <a:t> DDF Only</a:t>
            </a:r>
            <a:endParaRPr lang="en-US" b="1"/>
          </a:p>
          <a:p>
            <a:pPr>
              <a:defRPr/>
            </a:pPr>
            <a:r>
              <a:rPr lang="en-US" baseline="0"/>
              <a:t>£11,833 DDF</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'[Charts.xlsx]Int DDF Only'!$A$2</c:f>
              <c:strCache>
                <c:ptCount val="1"/>
                <c:pt idx="0">
                  <c:v>Host Clubs</c:v>
                </c:pt>
              </c:strCache>
            </c:strRef>
          </c:tx>
          <c:spPr>
            <a:solidFill>
              <a:schemeClr val="accent1"/>
            </a:solidFill>
            <a:ln>
              <a:noFill/>
            </a:ln>
            <a:effectLst/>
          </c:spPr>
          <c:invertIfNegative val="0"/>
          <c:cat>
            <c:strRef>
              <c:f>'[Charts.xlsx]Int DDF Only'!$B$1</c:f>
              <c:strCache>
                <c:ptCount val="1"/>
                <c:pt idx="0">
                  <c:v>GBP</c:v>
                </c:pt>
              </c:strCache>
            </c:strRef>
          </c:cat>
          <c:val>
            <c:numRef>
              <c:f>'[Charts.xlsx]Int DDF Only'!$B$2</c:f>
              <c:numCache>
                <c:formatCode>"£"#,##0</c:formatCode>
                <c:ptCount val="1"/>
                <c:pt idx="0">
                  <c:v>0</c:v>
                </c:pt>
              </c:numCache>
            </c:numRef>
          </c:val>
          <c:extLst>
            <c:ext xmlns:c16="http://schemas.microsoft.com/office/drawing/2014/chart" uri="{C3380CC4-5D6E-409C-BE32-E72D297353CC}">
              <c16:uniqueId val="{00000000-B37A-46BE-81DB-A14F1459B452}"/>
            </c:ext>
          </c:extLst>
        </c:ser>
        <c:ser>
          <c:idx val="1"/>
          <c:order val="1"/>
          <c:tx>
            <c:strRef>
              <c:f>'[Charts.xlsx]Int DDF Only'!$A$3</c:f>
              <c:strCache>
                <c:ptCount val="1"/>
                <c:pt idx="0">
                  <c:v>Host DDF</c:v>
                </c:pt>
              </c:strCache>
            </c:strRef>
          </c:tx>
          <c:spPr>
            <a:solidFill>
              <a:schemeClr val="accent2"/>
            </a:solidFill>
            <a:ln>
              <a:noFill/>
            </a:ln>
            <a:effectLst/>
          </c:spPr>
          <c:invertIfNegative val="0"/>
          <c:cat>
            <c:strRef>
              <c:f>'[Charts.xlsx]Int DDF Only'!$B$1</c:f>
              <c:strCache>
                <c:ptCount val="1"/>
                <c:pt idx="0">
                  <c:v>GBP</c:v>
                </c:pt>
              </c:strCache>
            </c:strRef>
          </c:cat>
          <c:val>
            <c:numRef>
              <c:f>'[Charts.xlsx]Int DDF Only'!$B$3</c:f>
              <c:numCache>
                <c:formatCode>"£"#,##0</c:formatCode>
                <c:ptCount val="1"/>
                <c:pt idx="0">
                  <c:v>0</c:v>
                </c:pt>
              </c:numCache>
            </c:numRef>
          </c:val>
          <c:extLst>
            <c:ext xmlns:c16="http://schemas.microsoft.com/office/drawing/2014/chart" uri="{C3380CC4-5D6E-409C-BE32-E72D297353CC}">
              <c16:uniqueId val="{00000001-B37A-46BE-81DB-A14F1459B452}"/>
            </c:ext>
          </c:extLst>
        </c:ser>
        <c:ser>
          <c:idx val="2"/>
          <c:order val="2"/>
          <c:tx>
            <c:strRef>
              <c:f>'[Charts.xlsx]Int DDF Only'!$A$4</c:f>
              <c:strCache>
                <c:ptCount val="1"/>
                <c:pt idx="0">
                  <c:v>International Clubs</c:v>
                </c:pt>
              </c:strCache>
            </c:strRef>
          </c:tx>
          <c:spPr>
            <a:solidFill>
              <a:schemeClr val="accent3"/>
            </a:solidFill>
            <a:ln>
              <a:noFill/>
            </a:ln>
            <a:effectLst/>
          </c:spPr>
          <c:invertIfNegative val="0"/>
          <c:cat>
            <c:strRef>
              <c:f>'[Charts.xlsx]Int DDF Only'!$B$1</c:f>
              <c:strCache>
                <c:ptCount val="1"/>
                <c:pt idx="0">
                  <c:v>GBP</c:v>
                </c:pt>
              </c:strCache>
            </c:strRef>
          </c:cat>
          <c:val>
            <c:numRef>
              <c:f>'[Charts.xlsx]Int DDF Only'!$B$4</c:f>
              <c:numCache>
                <c:formatCode>"£"#,##0</c:formatCode>
                <c:ptCount val="1"/>
                <c:pt idx="0">
                  <c:v>0</c:v>
                </c:pt>
              </c:numCache>
            </c:numRef>
          </c:val>
          <c:extLst>
            <c:ext xmlns:c16="http://schemas.microsoft.com/office/drawing/2014/chart" uri="{C3380CC4-5D6E-409C-BE32-E72D297353CC}">
              <c16:uniqueId val="{00000002-B37A-46BE-81DB-A14F1459B452}"/>
            </c:ext>
          </c:extLst>
        </c:ser>
        <c:ser>
          <c:idx val="3"/>
          <c:order val="3"/>
          <c:tx>
            <c:strRef>
              <c:f>'[Charts.xlsx]Int DDF Only'!$A$5</c:f>
              <c:strCache>
                <c:ptCount val="1"/>
                <c:pt idx="0">
                  <c:v>International DDF</c:v>
                </c:pt>
              </c:strCache>
            </c:strRef>
          </c:tx>
          <c:spPr>
            <a:solidFill>
              <a:schemeClr val="accent4"/>
            </a:solidFill>
            <a:ln>
              <a:noFill/>
            </a:ln>
            <a:effectLst/>
          </c:spPr>
          <c:invertIfNegative val="0"/>
          <c:cat>
            <c:strRef>
              <c:f>'[Charts.xlsx]Int DDF Only'!$B$1</c:f>
              <c:strCache>
                <c:ptCount val="1"/>
                <c:pt idx="0">
                  <c:v>GBP</c:v>
                </c:pt>
              </c:strCache>
            </c:strRef>
          </c:cat>
          <c:val>
            <c:numRef>
              <c:f>'[Charts.xlsx]Int DDF Only'!$B$5</c:f>
              <c:numCache>
                <c:formatCode>"£"#,##0</c:formatCode>
                <c:ptCount val="1"/>
                <c:pt idx="0">
                  <c:v>11833.215035499645</c:v>
                </c:pt>
              </c:numCache>
            </c:numRef>
          </c:val>
          <c:extLst>
            <c:ext xmlns:c16="http://schemas.microsoft.com/office/drawing/2014/chart" uri="{C3380CC4-5D6E-409C-BE32-E72D297353CC}">
              <c16:uniqueId val="{00000003-B37A-46BE-81DB-A14F1459B452}"/>
            </c:ext>
          </c:extLst>
        </c:ser>
        <c:ser>
          <c:idx val="4"/>
          <c:order val="4"/>
          <c:tx>
            <c:strRef>
              <c:f>'[Charts.xlsx]Int DDF Only'!$A$6</c:f>
              <c:strCache>
                <c:ptCount val="1"/>
                <c:pt idx="0">
                  <c:v>World Fund</c:v>
                </c:pt>
              </c:strCache>
            </c:strRef>
          </c:tx>
          <c:spPr>
            <a:solidFill>
              <a:schemeClr val="accent5"/>
            </a:solidFill>
            <a:ln>
              <a:noFill/>
            </a:ln>
            <a:effectLst/>
          </c:spPr>
          <c:invertIfNegative val="0"/>
          <c:cat>
            <c:strRef>
              <c:f>'[Charts.xlsx]Int DDF Only'!$B$1</c:f>
              <c:strCache>
                <c:ptCount val="1"/>
                <c:pt idx="0">
                  <c:v>GBP</c:v>
                </c:pt>
              </c:strCache>
            </c:strRef>
          </c:cat>
          <c:val>
            <c:numRef>
              <c:f>'[Charts.xlsx]Int DDF Only'!$B$6</c:f>
              <c:numCache>
                <c:formatCode>"£"#,##0</c:formatCode>
                <c:ptCount val="1"/>
                <c:pt idx="0">
                  <c:v>9466.5720283997161</c:v>
                </c:pt>
              </c:numCache>
            </c:numRef>
          </c:val>
          <c:extLst>
            <c:ext xmlns:c16="http://schemas.microsoft.com/office/drawing/2014/chart" uri="{C3380CC4-5D6E-409C-BE32-E72D297353CC}">
              <c16:uniqueId val="{00000004-B37A-46BE-81DB-A14F1459B452}"/>
            </c:ext>
          </c:extLst>
        </c:ser>
        <c:ser>
          <c:idx val="6"/>
          <c:order val="6"/>
          <c:tx>
            <c:strRef>
              <c:f>'[Charts.xlsx]Int DDF Only'!$A$8</c:f>
              <c:strCache>
                <c:ptCount val="1"/>
                <c:pt idx="0">
                  <c:v>Project</c:v>
                </c:pt>
              </c:strCache>
            </c:strRef>
          </c:tx>
          <c:spPr>
            <a:solidFill>
              <a:schemeClr val="accent1">
                <a:lumMod val="60000"/>
              </a:schemeClr>
            </a:solidFill>
            <a:ln>
              <a:noFill/>
            </a:ln>
            <a:effectLst/>
          </c:spPr>
          <c:invertIfNegative val="0"/>
          <c:cat>
            <c:strRef>
              <c:f>'[Charts.xlsx]Int DDF Only'!$B$1</c:f>
              <c:strCache>
                <c:ptCount val="1"/>
                <c:pt idx="0">
                  <c:v>GBP</c:v>
                </c:pt>
              </c:strCache>
            </c:strRef>
          </c:cat>
          <c:val>
            <c:numRef>
              <c:f>'[Charts.xlsx]Int DDF Only'!$B$8</c:f>
              <c:numCache>
                <c:formatCode>"£"#,##0</c:formatCode>
                <c:ptCount val="1"/>
                <c:pt idx="0">
                  <c:v>21299.787063899363</c:v>
                </c:pt>
              </c:numCache>
            </c:numRef>
          </c:val>
          <c:extLst>
            <c:ext xmlns:c16="http://schemas.microsoft.com/office/drawing/2014/chart" uri="{C3380CC4-5D6E-409C-BE32-E72D297353CC}">
              <c16:uniqueId val="{00000005-B37A-46BE-81DB-A14F1459B452}"/>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'[Charts.xlsx]Int DDF Only'!$A$7</c15:sqref>
                        </c15:formulaRef>
                      </c:ext>
                    </c:extLst>
                    <c:strCache>
                      <c:ptCount val="1"/>
                    </c:strCache>
                  </c:strRef>
                </c:tx>
                <c:spPr>
                  <a:solidFill>
                    <a:schemeClr val="accent6"/>
                  </a:solidFill>
                  <a:ln>
                    <a:noFill/>
                  </a:ln>
                  <a:effectLst/>
                </c:spPr>
                <c:invertIfNegative val="0"/>
                <c:cat>
                  <c:strRef>
                    <c:extLst>
                      <c:ext uri="{02D57815-91ED-43cb-92C2-25804820EDAC}">
                        <c15:formulaRef>
                          <c15:sqref>'[Charts.xlsx]Int DDF Only'!$B$1</c15:sqref>
                        </c15:formulaRef>
                      </c:ext>
                    </c:extLst>
                    <c:strCache>
                      <c:ptCount val="1"/>
                      <c:pt idx="0">
                        <c:v>GBP</c:v>
                      </c:pt>
                    </c:strCache>
                  </c:strRef>
                </c:cat>
                <c:val>
                  <c:numRef>
                    <c:extLst>
                      <c:ext uri="{02D57815-91ED-43cb-92C2-25804820EDAC}">
                        <c15:formulaRef>
                          <c15:sqref>'[Charts.xlsx]Int DDF Only'!$B$7</c15:sqref>
                        </c15:formulaRef>
                      </c:ext>
                    </c:extLst>
                    <c:numCache>
                      <c:formatCode>"£"#,##0.00</c:formatCode>
                      <c:ptCount val="1"/>
                    </c:numCache>
                  </c:numRef>
                </c:val>
                <c:extLst>
                  <c:ext xmlns:c16="http://schemas.microsoft.com/office/drawing/2014/chart" uri="{C3380CC4-5D6E-409C-BE32-E72D297353CC}">
                    <c16:uniqueId val="{00000006-B37A-46BE-81DB-A14F1459B452}"/>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dispUnits>
          <c:builtInUnit val="thousand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4" Type="http://schemas.openxmlformats.org/officeDocument/2006/relationships/image" Target="../media/image41.svg"/></Relationships>
</file>

<file path=ppt/diagrams/_rels/data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svg"/><Relationship Id="rId1" Type="http://schemas.openxmlformats.org/officeDocument/2006/relationships/image" Target="../media/image40.png"/><Relationship Id="rId4" Type="http://schemas.openxmlformats.org/officeDocument/2006/relationships/image" Target="../media/image4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4" Type="http://schemas.openxmlformats.org/officeDocument/2006/relationships/image" Target="../media/image41.svg"/></Relationships>
</file>

<file path=ppt/diagrams/_rels/drawing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svg"/><Relationship Id="rId1" Type="http://schemas.openxmlformats.org/officeDocument/2006/relationships/image" Target="../media/image40.png"/><Relationship Id="rId4" Type="http://schemas.openxmlformats.org/officeDocument/2006/relationships/image" Target="../media/image4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71076D-039E-4702-8F26-4CB9BD4E8FD5}"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F000FE45-61E0-4E01-846A-10ACD394E83A}">
      <dgm:prSet phldrT="[Text]"/>
      <dgm:spPr/>
      <dgm:t>
        <a:bodyPr/>
        <a:lstStyle/>
        <a:p>
          <a:r>
            <a:rPr lang="en-GB"/>
            <a:t>Donations</a:t>
          </a:r>
        </a:p>
      </dgm:t>
    </dgm:pt>
    <dgm:pt modelId="{3F98DD8E-2573-4C3E-BA60-888C3CE40327}" type="parTrans" cxnId="{CC3F703F-4AB6-4AD7-A195-86BB300E2384}">
      <dgm:prSet/>
      <dgm:spPr/>
      <dgm:t>
        <a:bodyPr/>
        <a:lstStyle/>
        <a:p>
          <a:endParaRPr lang="en-GB"/>
        </a:p>
      </dgm:t>
    </dgm:pt>
    <dgm:pt modelId="{B11FF725-9573-422B-AAB8-8D80A446FC9E}" type="sibTrans" cxnId="{CC3F703F-4AB6-4AD7-A195-86BB300E2384}">
      <dgm:prSet/>
      <dgm:spPr/>
      <dgm:t>
        <a:bodyPr/>
        <a:lstStyle/>
        <a:p>
          <a:endParaRPr lang="en-GB"/>
        </a:p>
      </dgm:t>
    </dgm:pt>
    <dgm:pt modelId="{181052A9-DA24-435A-9CAF-D60070400C9A}">
      <dgm:prSet phldrT="[Text]"/>
      <dgm:spPr/>
      <dgm:t>
        <a:bodyPr/>
        <a:lstStyle/>
        <a:p>
          <a:r>
            <a:rPr lang="en-GB" dirty="0"/>
            <a:t>Individuals, Clubs or Districts choose to donate specifically to Foundation Disaster Response Fund</a:t>
          </a:r>
        </a:p>
      </dgm:t>
    </dgm:pt>
    <dgm:pt modelId="{5BC80789-EFAB-4E0E-B0B9-4D11801497C0}" type="parTrans" cxnId="{BD1AA367-2204-4A5A-A53C-156C06FE69F9}">
      <dgm:prSet/>
      <dgm:spPr/>
      <dgm:t>
        <a:bodyPr/>
        <a:lstStyle/>
        <a:p>
          <a:endParaRPr lang="en-GB"/>
        </a:p>
      </dgm:t>
    </dgm:pt>
    <dgm:pt modelId="{9E3A281F-40E7-479B-96F5-B9C16ECE0034}" type="sibTrans" cxnId="{BD1AA367-2204-4A5A-A53C-156C06FE69F9}">
      <dgm:prSet/>
      <dgm:spPr/>
      <dgm:t>
        <a:bodyPr/>
        <a:lstStyle/>
        <a:p>
          <a:endParaRPr lang="en-GB"/>
        </a:p>
      </dgm:t>
    </dgm:pt>
    <dgm:pt modelId="{68BA1807-365F-458D-9CCF-224766644839}">
      <dgm:prSet phldrT="[Text]"/>
      <dgm:spPr/>
      <dgm:t>
        <a:bodyPr/>
        <a:lstStyle/>
        <a:p>
          <a:r>
            <a:rPr lang="en-GB" dirty="0"/>
            <a:t>Disaster Response Fund</a:t>
          </a:r>
        </a:p>
      </dgm:t>
    </dgm:pt>
    <dgm:pt modelId="{2A491DBE-9362-4607-A620-F42E12D7F61E}" type="parTrans" cxnId="{89CA204B-3563-4A53-AB86-4FA0FA541164}">
      <dgm:prSet/>
      <dgm:spPr/>
      <dgm:t>
        <a:bodyPr/>
        <a:lstStyle/>
        <a:p>
          <a:endParaRPr lang="en-GB"/>
        </a:p>
      </dgm:t>
    </dgm:pt>
    <dgm:pt modelId="{3385EA24-94BA-41F3-B142-406E50E84AC0}" type="sibTrans" cxnId="{89CA204B-3563-4A53-AB86-4FA0FA541164}">
      <dgm:prSet/>
      <dgm:spPr/>
      <dgm:t>
        <a:bodyPr/>
        <a:lstStyle/>
        <a:p>
          <a:endParaRPr lang="en-GB"/>
        </a:p>
      </dgm:t>
    </dgm:pt>
    <dgm:pt modelId="{9E99872A-E87B-4B31-9574-EC383616928B}">
      <dgm:prSet phldrT="[Text]"/>
      <dgm:spPr/>
      <dgm:t>
        <a:bodyPr/>
        <a:lstStyle/>
        <a:p>
          <a:r>
            <a:rPr lang="en-GB" dirty="0"/>
            <a:t>Global fund from all those donations</a:t>
          </a:r>
        </a:p>
      </dgm:t>
    </dgm:pt>
    <dgm:pt modelId="{A0FBA4FD-03CA-4CE8-B4C5-15F39F45ACC5}" type="parTrans" cxnId="{F28BF433-4A80-4B0A-8232-F90DF4BF7C41}">
      <dgm:prSet/>
      <dgm:spPr/>
      <dgm:t>
        <a:bodyPr/>
        <a:lstStyle/>
        <a:p>
          <a:endParaRPr lang="en-GB"/>
        </a:p>
      </dgm:t>
    </dgm:pt>
    <dgm:pt modelId="{188889EB-5799-471C-A679-A798E484147E}" type="sibTrans" cxnId="{F28BF433-4A80-4B0A-8232-F90DF4BF7C41}">
      <dgm:prSet/>
      <dgm:spPr/>
      <dgm:t>
        <a:bodyPr/>
        <a:lstStyle/>
        <a:p>
          <a:endParaRPr lang="en-GB"/>
        </a:p>
      </dgm:t>
    </dgm:pt>
    <dgm:pt modelId="{6EDA5396-8C03-4A55-8362-A5A98966B35E}">
      <dgm:prSet phldrT="[Text]"/>
      <dgm:spPr/>
      <dgm:t>
        <a:bodyPr/>
        <a:lstStyle/>
        <a:p>
          <a:r>
            <a:rPr lang="en-GB" dirty="0"/>
            <a:t>Disaster Response Grants</a:t>
          </a:r>
        </a:p>
      </dgm:t>
    </dgm:pt>
    <dgm:pt modelId="{486F8884-B838-49EB-8972-6566BD660343}" type="parTrans" cxnId="{759C9E34-DC9C-4ED8-9E06-0FF1CEB8005C}">
      <dgm:prSet/>
      <dgm:spPr/>
      <dgm:t>
        <a:bodyPr/>
        <a:lstStyle/>
        <a:p>
          <a:endParaRPr lang="en-GB"/>
        </a:p>
      </dgm:t>
    </dgm:pt>
    <dgm:pt modelId="{AE9494C4-EC28-426B-88C4-4A1983D7CC9F}" type="sibTrans" cxnId="{759C9E34-DC9C-4ED8-9E06-0FF1CEB8005C}">
      <dgm:prSet/>
      <dgm:spPr/>
      <dgm:t>
        <a:bodyPr/>
        <a:lstStyle/>
        <a:p>
          <a:endParaRPr lang="en-GB"/>
        </a:p>
      </dgm:t>
    </dgm:pt>
    <dgm:pt modelId="{D8307698-F18B-4C18-A6B6-0C902EA698E7}">
      <dgm:prSet phldrT="[Text]"/>
      <dgm:spPr/>
      <dgm:t>
        <a:bodyPr/>
        <a:lstStyle/>
        <a:p>
          <a:r>
            <a:rPr lang="en-GB" dirty="0"/>
            <a:t>No link between the funding source and District applying for the Grant</a:t>
          </a:r>
        </a:p>
      </dgm:t>
    </dgm:pt>
    <dgm:pt modelId="{310FC4A6-052E-43D1-9AC1-5CD57B37DFAC}" type="parTrans" cxnId="{8FE7B1D0-7C23-4E92-8B06-511E3A8EF344}">
      <dgm:prSet/>
      <dgm:spPr/>
      <dgm:t>
        <a:bodyPr/>
        <a:lstStyle/>
        <a:p>
          <a:endParaRPr lang="en-GB"/>
        </a:p>
      </dgm:t>
    </dgm:pt>
    <dgm:pt modelId="{7AC93876-9CFD-4D18-8EDC-D274A973F15C}" type="sibTrans" cxnId="{8FE7B1D0-7C23-4E92-8B06-511E3A8EF344}">
      <dgm:prSet/>
      <dgm:spPr/>
      <dgm:t>
        <a:bodyPr/>
        <a:lstStyle/>
        <a:p>
          <a:endParaRPr lang="en-GB"/>
        </a:p>
      </dgm:t>
    </dgm:pt>
    <dgm:pt modelId="{AA308D09-779D-435F-A179-FB8D9C22DAAF}" type="pres">
      <dgm:prSet presAssocID="{9A71076D-039E-4702-8F26-4CB9BD4E8FD5}" presName="rootnode" presStyleCnt="0">
        <dgm:presLayoutVars>
          <dgm:chMax/>
          <dgm:chPref/>
          <dgm:dir/>
          <dgm:animLvl val="lvl"/>
        </dgm:presLayoutVars>
      </dgm:prSet>
      <dgm:spPr/>
    </dgm:pt>
    <dgm:pt modelId="{B8F53A86-18C2-425C-ADA3-00E386C5087B}" type="pres">
      <dgm:prSet presAssocID="{F000FE45-61E0-4E01-846A-10ACD394E83A}" presName="composite" presStyleCnt="0"/>
      <dgm:spPr/>
    </dgm:pt>
    <dgm:pt modelId="{E440403B-7FF2-4FEA-A4F9-0A9268510C90}" type="pres">
      <dgm:prSet presAssocID="{F000FE45-61E0-4E01-846A-10ACD394E83A}" presName="bentUpArrow1" presStyleLbl="alignImgPlace1" presStyleIdx="0" presStyleCnt="2"/>
      <dgm:spPr/>
    </dgm:pt>
    <dgm:pt modelId="{B72D4E43-7551-4945-9661-38D50CC9907E}" type="pres">
      <dgm:prSet presAssocID="{F000FE45-61E0-4E01-846A-10ACD394E83A}" presName="ParentText" presStyleLbl="node1" presStyleIdx="0" presStyleCnt="3">
        <dgm:presLayoutVars>
          <dgm:chMax val="1"/>
          <dgm:chPref val="1"/>
          <dgm:bulletEnabled val="1"/>
        </dgm:presLayoutVars>
      </dgm:prSet>
      <dgm:spPr/>
    </dgm:pt>
    <dgm:pt modelId="{80CE51EE-0431-4104-A06C-AAFC4F1B2DEF}" type="pres">
      <dgm:prSet presAssocID="{F000FE45-61E0-4E01-846A-10ACD394E83A}" presName="ChildText" presStyleLbl="revTx" presStyleIdx="0" presStyleCnt="3" custScaleX="256542" custLinFactX="1255" custLinFactNeighborX="100000" custLinFactNeighborY="-3426">
        <dgm:presLayoutVars>
          <dgm:chMax val="0"/>
          <dgm:chPref val="0"/>
          <dgm:bulletEnabled val="1"/>
        </dgm:presLayoutVars>
      </dgm:prSet>
      <dgm:spPr/>
    </dgm:pt>
    <dgm:pt modelId="{9CF967AE-09F8-4871-AD27-54EA44BFD767}" type="pres">
      <dgm:prSet presAssocID="{B11FF725-9573-422B-AAB8-8D80A446FC9E}" presName="sibTrans" presStyleCnt="0"/>
      <dgm:spPr/>
    </dgm:pt>
    <dgm:pt modelId="{628E11B9-D0D1-4635-B1FF-A2A2294632FD}" type="pres">
      <dgm:prSet presAssocID="{68BA1807-365F-458D-9CCF-224766644839}" presName="composite" presStyleCnt="0"/>
      <dgm:spPr/>
    </dgm:pt>
    <dgm:pt modelId="{4FB253E7-7DE1-4AD1-84FA-85A90FCD3D10}" type="pres">
      <dgm:prSet presAssocID="{68BA1807-365F-458D-9CCF-224766644839}" presName="bentUpArrow1" presStyleLbl="alignImgPlace1" presStyleIdx="1" presStyleCnt="2"/>
      <dgm:spPr/>
    </dgm:pt>
    <dgm:pt modelId="{C5A85962-F606-49CF-A851-4C5E52DBF753}" type="pres">
      <dgm:prSet presAssocID="{68BA1807-365F-458D-9CCF-224766644839}" presName="ParentText" presStyleLbl="node1" presStyleIdx="1" presStyleCnt="3">
        <dgm:presLayoutVars>
          <dgm:chMax val="1"/>
          <dgm:chPref val="1"/>
          <dgm:bulletEnabled val="1"/>
        </dgm:presLayoutVars>
      </dgm:prSet>
      <dgm:spPr/>
    </dgm:pt>
    <dgm:pt modelId="{ED0812B2-FAF0-4D6C-96A0-E8B7D3FD53C6}" type="pres">
      <dgm:prSet presAssocID="{68BA1807-365F-458D-9CCF-224766644839}" presName="ChildText" presStyleLbl="revTx" presStyleIdx="1" presStyleCnt="3" custScaleX="218168" custLinFactNeighborX="71719" custLinFactNeighborY="1474">
        <dgm:presLayoutVars>
          <dgm:chMax val="0"/>
          <dgm:chPref val="0"/>
          <dgm:bulletEnabled val="1"/>
        </dgm:presLayoutVars>
      </dgm:prSet>
      <dgm:spPr/>
    </dgm:pt>
    <dgm:pt modelId="{A4F9D24D-71B9-4FF6-AB66-338E86ADC3C8}" type="pres">
      <dgm:prSet presAssocID="{3385EA24-94BA-41F3-B142-406E50E84AC0}" presName="sibTrans" presStyleCnt="0"/>
      <dgm:spPr/>
    </dgm:pt>
    <dgm:pt modelId="{CF2A5A14-0718-4CF6-AE7E-4BDA35430D98}" type="pres">
      <dgm:prSet presAssocID="{6EDA5396-8C03-4A55-8362-A5A98966B35E}" presName="composite" presStyleCnt="0"/>
      <dgm:spPr/>
    </dgm:pt>
    <dgm:pt modelId="{820D7DC8-F8A4-4712-A37D-D242724E6A9D}" type="pres">
      <dgm:prSet presAssocID="{6EDA5396-8C03-4A55-8362-A5A98966B35E}" presName="ParentText" presStyleLbl="node1" presStyleIdx="2" presStyleCnt="3">
        <dgm:presLayoutVars>
          <dgm:chMax val="1"/>
          <dgm:chPref val="1"/>
          <dgm:bulletEnabled val="1"/>
        </dgm:presLayoutVars>
      </dgm:prSet>
      <dgm:spPr/>
    </dgm:pt>
    <dgm:pt modelId="{589045A6-7D83-412F-9E9E-7F53BD548163}" type="pres">
      <dgm:prSet presAssocID="{6EDA5396-8C03-4A55-8362-A5A98966B35E}" presName="FinalChildText" presStyleLbl="revTx" presStyleIdx="2" presStyleCnt="3">
        <dgm:presLayoutVars>
          <dgm:chMax val="0"/>
          <dgm:chPref val="0"/>
          <dgm:bulletEnabled val="1"/>
        </dgm:presLayoutVars>
      </dgm:prSet>
      <dgm:spPr/>
    </dgm:pt>
  </dgm:ptLst>
  <dgm:cxnLst>
    <dgm:cxn modelId="{90402622-A316-448D-BD20-5E54C8A032D7}" type="presOf" srcId="{9E99872A-E87B-4B31-9574-EC383616928B}" destId="{ED0812B2-FAF0-4D6C-96A0-E8B7D3FD53C6}" srcOrd="0" destOrd="0" presId="urn:microsoft.com/office/officeart/2005/8/layout/StepDownProcess"/>
    <dgm:cxn modelId="{F28BF433-4A80-4B0A-8232-F90DF4BF7C41}" srcId="{68BA1807-365F-458D-9CCF-224766644839}" destId="{9E99872A-E87B-4B31-9574-EC383616928B}" srcOrd="0" destOrd="0" parTransId="{A0FBA4FD-03CA-4CE8-B4C5-15F39F45ACC5}" sibTransId="{188889EB-5799-471C-A679-A798E484147E}"/>
    <dgm:cxn modelId="{759C9E34-DC9C-4ED8-9E06-0FF1CEB8005C}" srcId="{9A71076D-039E-4702-8F26-4CB9BD4E8FD5}" destId="{6EDA5396-8C03-4A55-8362-A5A98966B35E}" srcOrd="2" destOrd="0" parTransId="{486F8884-B838-49EB-8972-6566BD660343}" sibTransId="{AE9494C4-EC28-426B-88C4-4A1983D7CC9F}"/>
    <dgm:cxn modelId="{CC3F703F-4AB6-4AD7-A195-86BB300E2384}" srcId="{9A71076D-039E-4702-8F26-4CB9BD4E8FD5}" destId="{F000FE45-61E0-4E01-846A-10ACD394E83A}" srcOrd="0" destOrd="0" parTransId="{3F98DD8E-2573-4C3E-BA60-888C3CE40327}" sibTransId="{B11FF725-9573-422B-AAB8-8D80A446FC9E}"/>
    <dgm:cxn modelId="{BD1AA367-2204-4A5A-A53C-156C06FE69F9}" srcId="{F000FE45-61E0-4E01-846A-10ACD394E83A}" destId="{181052A9-DA24-435A-9CAF-D60070400C9A}" srcOrd="0" destOrd="0" parTransId="{5BC80789-EFAB-4E0E-B0B9-4D11801497C0}" sibTransId="{9E3A281F-40E7-479B-96F5-B9C16ECE0034}"/>
    <dgm:cxn modelId="{89CA204B-3563-4A53-AB86-4FA0FA541164}" srcId="{9A71076D-039E-4702-8F26-4CB9BD4E8FD5}" destId="{68BA1807-365F-458D-9CCF-224766644839}" srcOrd="1" destOrd="0" parTransId="{2A491DBE-9362-4607-A620-F42E12D7F61E}" sibTransId="{3385EA24-94BA-41F3-B142-406E50E84AC0}"/>
    <dgm:cxn modelId="{B811734E-9DF2-48C5-A843-CF32D956BD72}" type="presOf" srcId="{F000FE45-61E0-4E01-846A-10ACD394E83A}" destId="{B72D4E43-7551-4945-9661-38D50CC9907E}" srcOrd="0" destOrd="0" presId="urn:microsoft.com/office/officeart/2005/8/layout/StepDownProcess"/>
    <dgm:cxn modelId="{B0091C4F-20F5-41A9-9A3E-763DD80AB543}" type="presOf" srcId="{181052A9-DA24-435A-9CAF-D60070400C9A}" destId="{80CE51EE-0431-4104-A06C-AAFC4F1B2DEF}" srcOrd="0" destOrd="0" presId="urn:microsoft.com/office/officeart/2005/8/layout/StepDownProcess"/>
    <dgm:cxn modelId="{AE3D41B1-AA92-47A7-A3BC-1D12E3480C62}" type="presOf" srcId="{9A71076D-039E-4702-8F26-4CB9BD4E8FD5}" destId="{AA308D09-779D-435F-A179-FB8D9C22DAAF}" srcOrd="0" destOrd="0" presId="urn:microsoft.com/office/officeart/2005/8/layout/StepDownProcess"/>
    <dgm:cxn modelId="{A9E17AC9-DB0C-468D-9B44-96A997591E27}" type="presOf" srcId="{68BA1807-365F-458D-9CCF-224766644839}" destId="{C5A85962-F606-49CF-A851-4C5E52DBF753}" srcOrd="0" destOrd="0" presId="urn:microsoft.com/office/officeart/2005/8/layout/StepDownProcess"/>
    <dgm:cxn modelId="{8FE7B1D0-7C23-4E92-8B06-511E3A8EF344}" srcId="{6EDA5396-8C03-4A55-8362-A5A98966B35E}" destId="{D8307698-F18B-4C18-A6B6-0C902EA698E7}" srcOrd="0" destOrd="0" parTransId="{310FC4A6-052E-43D1-9AC1-5CD57B37DFAC}" sibTransId="{7AC93876-9CFD-4D18-8EDC-D274A973F15C}"/>
    <dgm:cxn modelId="{D9959EE1-000E-44D5-94C2-8B8BC689596D}" type="presOf" srcId="{6EDA5396-8C03-4A55-8362-A5A98966B35E}" destId="{820D7DC8-F8A4-4712-A37D-D242724E6A9D}" srcOrd="0" destOrd="0" presId="urn:microsoft.com/office/officeart/2005/8/layout/StepDownProcess"/>
    <dgm:cxn modelId="{C10361F2-3A12-4BE3-9F0D-A3B6E7DF0BDE}" type="presOf" srcId="{D8307698-F18B-4C18-A6B6-0C902EA698E7}" destId="{589045A6-7D83-412F-9E9E-7F53BD548163}" srcOrd="0" destOrd="0" presId="urn:microsoft.com/office/officeart/2005/8/layout/StepDownProcess"/>
    <dgm:cxn modelId="{E8E44D09-A44B-4C3B-82BB-B3AD2F8C6D02}" type="presParOf" srcId="{AA308D09-779D-435F-A179-FB8D9C22DAAF}" destId="{B8F53A86-18C2-425C-ADA3-00E386C5087B}" srcOrd="0" destOrd="0" presId="urn:microsoft.com/office/officeart/2005/8/layout/StepDownProcess"/>
    <dgm:cxn modelId="{B01C903A-2077-47CA-A70F-4909CFB366D5}" type="presParOf" srcId="{B8F53A86-18C2-425C-ADA3-00E386C5087B}" destId="{E440403B-7FF2-4FEA-A4F9-0A9268510C90}" srcOrd="0" destOrd="0" presId="urn:microsoft.com/office/officeart/2005/8/layout/StepDownProcess"/>
    <dgm:cxn modelId="{48D1FDC4-DA86-4FB7-BDE2-9CB010086618}" type="presParOf" srcId="{B8F53A86-18C2-425C-ADA3-00E386C5087B}" destId="{B72D4E43-7551-4945-9661-38D50CC9907E}" srcOrd="1" destOrd="0" presId="urn:microsoft.com/office/officeart/2005/8/layout/StepDownProcess"/>
    <dgm:cxn modelId="{17DD7301-3856-4887-9C18-D148B821C9E1}" type="presParOf" srcId="{B8F53A86-18C2-425C-ADA3-00E386C5087B}" destId="{80CE51EE-0431-4104-A06C-AAFC4F1B2DEF}" srcOrd="2" destOrd="0" presId="urn:microsoft.com/office/officeart/2005/8/layout/StepDownProcess"/>
    <dgm:cxn modelId="{97AC3CD1-F439-400F-8782-F44E9E3AC2C0}" type="presParOf" srcId="{AA308D09-779D-435F-A179-FB8D9C22DAAF}" destId="{9CF967AE-09F8-4871-AD27-54EA44BFD767}" srcOrd="1" destOrd="0" presId="urn:microsoft.com/office/officeart/2005/8/layout/StepDownProcess"/>
    <dgm:cxn modelId="{EF3C53A7-05E1-4F74-85C5-B373FB559C5B}" type="presParOf" srcId="{AA308D09-779D-435F-A179-FB8D9C22DAAF}" destId="{628E11B9-D0D1-4635-B1FF-A2A2294632FD}" srcOrd="2" destOrd="0" presId="urn:microsoft.com/office/officeart/2005/8/layout/StepDownProcess"/>
    <dgm:cxn modelId="{EC0916C4-85F8-48AE-809B-A8FD9F1814C7}" type="presParOf" srcId="{628E11B9-D0D1-4635-B1FF-A2A2294632FD}" destId="{4FB253E7-7DE1-4AD1-84FA-85A90FCD3D10}" srcOrd="0" destOrd="0" presId="urn:microsoft.com/office/officeart/2005/8/layout/StepDownProcess"/>
    <dgm:cxn modelId="{0A2B2AC1-E03A-43E8-9B6A-F25D98263063}" type="presParOf" srcId="{628E11B9-D0D1-4635-B1FF-A2A2294632FD}" destId="{C5A85962-F606-49CF-A851-4C5E52DBF753}" srcOrd="1" destOrd="0" presId="urn:microsoft.com/office/officeart/2005/8/layout/StepDownProcess"/>
    <dgm:cxn modelId="{7612FC9A-09C4-4ECC-B0A8-3F813AB6B9DE}" type="presParOf" srcId="{628E11B9-D0D1-4635-B1FF-A2A2294632FD}" destId="{ED0812B2-FAF0-4D6C-96A0-E8B7D3FD53C6}" srcOrd="2" destOrd="0" presId="urn:microsoft.com/office/officeart/2005/8/layout/StepDownProcess"/>
    <dgm:cxn modelId="{C69C63DB-F598-493C-B9CB-7DB6D0DF5D0D}" type="presParOf" srcId="{AA308D09-779D-435F-A179-FB8D9C22DAAF}" destId="{A4F9D24D-71B9-4FF6-AB66-338E86ADC3C8}" srcOrd="3" destOrd="0" presId="urn:microsoft.com/office/officeart/2005/8/layout/StepDownProcess"/>
    <dgm:cxn modelId="{5831EA69-DE4D-4224-B6C7-525FA5D9CC1B}" type="presParOf" srcId="{AA308D09-779D-435F-A179-FB8D9C22DAAF}" destId="{CF2A5A14-0718-4CF6-AE7E-4BDA35430D98}" srcOrd="4" destOrd="0" presId="urn:microsoft.com/office/officeart/2005/8/layout/StepDownProcess"/>
    <dgm:cxn modelId="{5B0A939F-BDA2-4DC8-8E34-C3757684FED3}" type="presParOf" srcId="{CF2A5A14-0718-4CF6-AE7E-4BDA35430D98}" destId="{820D7DC8-F8A4-4712-A37D-D242724E6A9D}" srcOrd="0" destOrd="0" presId="urn:microsoft.com/office/officeart/2005/8/layout/StepDownProcess"/>
    <dgm:cxn modelId="{579D2BBF-F419-47C9-A89E-F28BE5857E42}" type="presParOf" srcId="{CF2A5A14-0718-4CF6-AE7E-4BDA35430D98}" destId="{589045A6-7D83-412F-9E9E-7F53BD548163}"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07B24A-E6BA-417F-BE45-FCE09071675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GB"/>
        </a:p>
      </dgm:t>
    </dgm:pt>
    <dgm:pt modelId="{87DBD509-CAE6-4626-BC0C-FEB7A5402065}">
      <dgm:prSet phldrT="[Text]"/>
      <dgm:spPr>
        <a:solidFill>
          <a:schemeClr val="accent6">
            <a:lumMod val="75000"/>
          </a:schemeClr>
        </a:solidFill>
      </dgm:spPr>
      <dgm:t>
        <a:bodyPr/>
        <a:lstStyle/>
        <a:p>
          <a:r>
            <a:rPr lang="en-GB" dirty="0"/>
            <a:t>Club(s)</a:t>
          </a:r>
        </a:p>
      </dgm:t>
    </dgm:pt>
    <dgm:pt modelId="{A6B97841-A015-4191-BBC7-9B1C27BB6BA7}" type="parTrans" cxnId="{964D5646-C9ED-4994-884B-10D05F305D47}">
      <dgm:prSet/>
      <dgm:spPr/>
      <dgm:t>
        <a:bodyPr/>
        <a:lstStyle/>
        <a:p>
          <a:endParaRPr lang="en-GB"/>
        </a:p>
      </dgm:t>
    </dgm:pt>
    <dgm:pt modelId="{1BA7B5BF-C9C8-427A-946F-8AB6B7B41E45}" type="sibTrans" cxnId="{964D5646-C9ED-4994-884B-10D05F305D47}">
      <dgm:prSet/>
      <dgm:spPr/>
      <dgm:t>
        <a:bodyPr/>
        <a:lstStyle/>
        <a:p>
          <a:endParaRPr lang="en-GB"/>
        </a:p>
      </dgm:t>
    </dgm:pt>
    <dgm:pt modelId="{E691669B-020D-4689-A9EF-1C6B85998254}">
      <dgm:prSet phldrT="[Text]"/>
      <dgm:spPr/>
      <dgm:t>
        <a:bodyPr/>
        <a:lstStyle/>
        <a:p>
          <a:r>
            <a:rPr lang="en-GB" dirty="0"/>
            <a:t>Cash contributions from one or more Clubs</a:t>
          </a:r>
        </a:p>
      </dgm:t>
    </dgm:pt>
    <dgm:pt modelId="{7638B1B6-AFAD-450C-B26A-618522359EEB}" type="parTrans" cxnId="{67D05418-E288-4994-A03A-22F5A9151841}">
      <dgm:prSet/>
      <dgm:spPr/>
      <dgm:t>
        <a:bodyPr/>
        <a:lstStyle/>
        <a:p>
          <a:endParaRPr lang="en-GB"/>
        </a:p>
      </dgm:t>
    </dgm:pt>
    <dgm:pt modelId="{DDC68DB4-41C2-4967-91A6-BD3DE8D5A95A}" type="sibTrans" cxnId="{67D05418-E288-4994-A03A-22F5A9151841}">
      <dgm:prSet/>
      <dgm:spPr/>
      <dgm:t>
        <a:bodyPr/>
        <a:lstStyle/>
        <a:p>
          <a:endParaRPr lang="en-GB"/>
        </a:p>
      </dgm:t>
    </dgm:pt>
    <dgm:pt modelId="{78D8401A-6C79-4E60-836C-EC86AF8D67F1}">
      <dgm:prSet phldrT="[Text]"/>
      <dgm:spPr>
        <a:solidFill>
          <a:schemeClr val="accent2">
            <a:lumMod val="75000"/>
          </a:schemeClr>
        </a:solidFill>
      </dgm:spPr>
      <dgm:t>
        <a:bodyPr/>
        <a:lstStyle/>
        <a:p>
          <a:r>
            <a:rPr lang="en-GB" dirty="0"/>
            <a:t>District(s)</a:t>
          </a:r>
        </a:p>
      </dgm:t>
    </dgm:pt>
    <dgm:pt modelId="{DC9020F0-6B9E-4613-BFFF-846FF7820286}" type="parTrans" cxnId="{FDDE623D-1D21-4B3E-BEAF-9477D266F819}">
      <dgm:prSet/>
      <dgm:spPr/>
      <dgm:t>
        <a:bodyPr/>
        <a:lstStyle/>
        <a:p>
          <a:endParaRPr lang="en-GB"/>
        </a:p>
      </dgm:t>
    </dgm:pt>
    <dgm:pt modelId="{2C3C129D-7C93-4DC2-804D-1C876D3C4591}" type="sibTrans" cxnId="{FDDE623D-1D21-4B3E-BEAF-9477D266F819}">
      <dgm:prSet/>
      <dgm:spPr/>
      <dgm:t>
        <a:bodyPr/>
        <a:lstStyle/>
        <a:p>
          <a:endParaRPr lang="en-GB"/>
        </a:p>
      </dgm:t>
    </dgm:pt>
    <dgm:pt modelId="{D2363494-DBB0-4574-B1D8-6A59D7DD8C80}">
      <dgm:prSet phldrT="[Text]" custT="1"/>
      <dgm:spPr/>
      <dgm:t>
        <a:bodyPr/>
        <a:lstStyle/>
        <a:p>
          <a:r>
            <a:rPr lang="en-GB" sz="2200" dirty="0"/>
            <a:t>District Designated Fund contribution</a:t>
          </a:r>
        </a:p>
        <a:p>
          <a:r>
            <a:rPr lang="en-GB" sz="1800" dirty="0"/>
            <a:t>(determined by each District Foundation Committee)</a:t>
          </a:r>
          <a:endParaRPr lang="en-GB" sz="2200" dirty="0"/>
        </a:p>
      </dgm:t>
    </dgm:pt>
    <dgm:pt modelId="{5BEE6FDC-0523-4A47-A80E-6C723120CFD5}" type="parTrans" cxnId="{A348E499-B951-425B-A4FB-66F244F281DF}">
      <dgm:prSet/>
      <dgm:spPr/>
      <dgm:t>
        <a:bodyPr/>
        <a:lstStyle/>
        <a:p>
          <a:endParaRPr lang="en-GB"/>
        </a:p>
      </dgm:t>
    </dgm:pt>
    <dgm:pt modelId="{0C54FC1B-6575-4BF9-B971-2D30A935D76C}" type="sibTrans" cxnId="{A348E499-B951-425B-A4FB-66F244F281DF}">
      <dgm:prSet/>
      <dgm:spPr/>
      <dgm:t>
        <a:bodyPr/>
        <a:lstStyle/>
        <a:p>
          <a:endParaRPr lang="en-GB"/>
        </a:p>
      </dgm:t>
    </dgm:pt>
    <dgm:pt modelId="{260AD138-725E-4858-9172-D64A996E9AC1}">
      <dgm:prSet phldrT="[Text]"/>
      <dgm:spPr>
        <a:solidFill>
          <a:schemeClr val="accent5">
            <a:lumMod val="50000"/>
          </a:schemeClr>
        </a:solidFill>
      </dgm:spPr>
      <dgm:t>
        <a:bodyPr/>
        <a:lstStyle/>
        <a:p>
          <a:r>
            <a:rPr lang="en-GB" dirty="0"/>
            <a:t>World Fund</a:t>
          </a:r>
        </a:p>
      </dgm:t>
    </dgm:pt>
    <dgm:pt modelId="{F8660A6F-C452-4F6D-9146-959971CFE82A}" type="parTrans" cxnId="{AF8FFDC8-3852-453F-A3C6-7407C80D5F0E}">
      <dgm:prSet/>
      <dgm:spPr/>
      <dgm:t>
        <a:bodyPr/>
        <a:lstStyle/>
        <a:p>
          <a:endParaRPr lang="en-GB"/>
        </a:p>
      </dgm:t>
    </dgm:pt>
    <dgm:pt modelId="{04659589-5A2F-4B05-B029-EAB1DF7EB6CB}" type="sibTrans" cxnId="{AF8FFDC8-3852-453F-A3C6-7407C80D5F0E}">
      <dgm:prSet/>
      <dgm:spPr/>
      <dgm:t>
        <a:bodyPr/>
        <a:lstStyle/>
        <a:p>
          <a:endParaRPr lang="en-GB"/>
        </a:p>
      </dgm:t>
    </dgm:pt>
    <dgm:pt modelId="{042CF1D5-C19A-4625-B000-A063C7F3DC03}">
      <dgm:prSet phldrT="[Text]"/>
      <dgm:spPr/>
      <dgm:t>
        <a:bodyPr/>
        <a:lstStyle/>
        <a:p>
          <a:r>
            <a:rPr lang="en-GB" dirty="0"/>
            <a:t>80% match for DDF contribution</a:t>
          </a:r>
        </a:p>
      </dgm:t>
    </dgm:pt>
    <dgm:pt modelId="{AFD73C8E-DDAE-4BC4-8774-DD7DCA63852F}" type="parTrans" cxnId="{91595F9F-67DA-4E90-AAF5-152B2444BE24}">
      <dgm:prSet/>
      <dgm:spPr/>
      <dgm:t>
        <a:bodyPr/>
        <a:lstStyle/>
        <a:p>
          <a:endParaRPr lang="en-GB"/>
        </a:p>
      </dgm:t>
    </dgm:pt>
    <dgm:pt modelId="{DBE00FDD-7952-4C78-A52A-D4B569958AC3}" type="sibTrans" cxnId="{91595F9F-67DA-4E90-AAF5-152B2444BE24}">
      <dgm:prSet/>
      <dgm:spPr/>
      <dgm:t>
        <a:bodyPr/>
        <a:lstStyle/>
        <a:p>
          <a:endParaRPr lang="en-GB"/>
        </a:p>
      </dgm:t>
    </dgm:pt>
    <dgm:pt modelId="{EBA92B78-DDAE-4322-9418-871CF016EB53}" type="pres">
      <dgm:prSet presAssocID="{1407B24A-E6BA-417F-BE45-FCE09071675A}" presName="Name0" presStyleCnt="0">
        <dgm:presLayoutVars>
          <dgm:chMax val="5"/>
          <dgm:chPref val="5"/>
          <dgm:dir/>
          <dgm:animLvl val="lvl"/>
        </dgm:presLayoutVars>
      </dgm:prSet>
      <dgm:spPr/>
    </dgm:pt>
    <dgm:pt modelId="{A3C2DE44-BB4F-4280-A984-E96DF98E59A8}" type="pres">
      <dgm:prSet presAssocID="{87DBD509-CAE6-4626-BC0C-FEB7A5402065}" presName="parentText1" presStyleLbl="node1" presStyleIdx="0" presStyleCnt="3">
        <dgm:presLayoutVars>
          <dgm:chMax/>
          <dgm:chPref val="3"/>
          <dgm:bulletEnabled val="1"/>
        </dgm:presLayoutVars>
      </dgm:prSet>
      <dgm:spPr/>
    </dgm:pt>
    <dgm:pt modelId="{F298F61D-8C95-4ADF-9920-AD2C2620BFE5}" type="pres">
      <dgm:prSet presAssocID="{87DBD509-CAE6-4626-BC0C-FEB7A5402065}" presName="childText1" presStyleLbl="solidAlignAcc1" presStyleIdx="0" presStyleCnt="3">
        <dgm:presLayoutVars>
          <dgm:chMax val="0"/>
          <dgm:chPref val="0"/>
          <dgm:bulletEnabled val="1"/>
        </dgm:presLayoutVars>
      </dgm:prSet>
      <dgm:spPr/>
    </dgm:pt>
    <dgm:pt modelId="{4E313A52-4D7E-4262-BFAC-421FE115E5EA}" type="pres">
      <dgm:prSet presAssocID="{78D8401A-6C79-4E60-836C-EC86AF8D67F1}" presName="parentText2" presStyleLbl="node1" presStyleIdx="1" presStyleCnt="3">
        <dgm:presLayoutVars>
          <dgm:chMax/>
          <dgm:chPref val="3"/>
          <dgm:bulletEnabled val="1"/>
        </dgm:presLayoutVars>
      </dgm:prSet>
      <dgm:spPr/>
    </dgm:pt>
    <dgm:pt modelId="{48F71AB6-8E7A-4CF3-B25D-D795D8DA28B5}" type="pres">
      <dgm:prSet presAssocID="{78D8401A-6C79-4E60-836C-EC86AF8D67F1}" presName="childText2" presStyleLbl="solidAlignAcc1" presStyleIdx="1" presStyleCnt="3">
        <dgm:presLayoutVars>
          <dgm:chMax val="0"/>
          <dgm:chPref val="0"/>
          <dgm:bulletEnabled val="1"/>
        </dgm:presLayoutVars>
      </dgm:prSet>
      <dgm:spPr/>
    </dgm:pt>
    <dgm:pt modelId="{3C31E562-299B-4F0A-9955-24CD343A7145}" type="pres">
      <dgm:prSet presAssocID="{260AD138-725E-4858-9172-D64A996E9AC1}" presName="parentText3" presStyleLbl="node1" presStyleIdx="2" presStyleCnt="3">
        <dgm:presLayoutVars>
          <dgm:chMax/>
          <dgm:chPref val="3"/>
          <dgm:bulletEnabled val="1"/>
        </dgm:presLayoutVars>
      </dgm:prSet>
      <dgm:spPr/>
    </dgm:pt>
    <dgm:pt modelId="{135F59A2-4ADF-49B9-88B2-F3B8BC7D5E9D}" type="pres">
      <dgm:prSet presAssocID="{260AD138-725E-4858-9172-D64A996E9AC1}" presName="childText3" presStyleLbl="solidAlignAcc1" presStyleIdx="2" presStyleCnt="3">
        <dgm:presLayoutVars>
          <dgm:chMax val="0"/>
          <dgm:chPref val="0"/>
          <dgm:bulletEnabled val="1"/>
        </dgm:presLayoutVars>
      </dgm:prSet>
      <dgm:spPr/>
    </dgm:pt>
  </dgm:ptLst>
  <dgm:cxnLst>
    <dgm:cxn modelId="{AC94DE02-6EF6-4598-83D3-C458EBECB29F}" type="presOf" srcId="{78D8401A-6C79-4E60-836C-EC86AF8D67F1}" destId="{4E313A52-4D7E-4262-BFAC-421FE115E5EA}" srcOrd="0" destOrd="0" presId="urn:microsoft.com/office/officeart/2009/3/layout/IncreasingArrowsProcess"/>
    <dgm:cxn modelId="{A40D3D0D-323C-4AB5-8856-F4B883D0D842}" type="presOf" srcId="{87DBD509-CAE6-4626-BC0C-FEB7A5402065}" destId="{A3C2DE44-BB4F-4280-A984-E96DF98E59A8}" srcOrd="0" destOrd="0" presId="urn:microsoft.com/office/officeart/2009/3/layout/IncreasingArrowsProcess"/>
    <dgm:cxn modelId="{67D05418-E288-4994-A03A-22F5A9151841}" srcId="{87DBD509-CAE6-4626-BC0C-FEB7A5402065}" destId="{E691669B-020D-4689-A9EF-1C6B85998254}" srcOrd="0" destOrd="0" parTransId="{7638B1B6-AFAD-450C-B26A-618522359EEB}" sibTransId="{DDC68DB4-41C2-4967-91A6-BD3DE8D5A95A}"/>
    <dgm:cxn modelId="{FDDE623D-1D21-4B3E-BEAF-9477D266F819}" srcId="{1407B24A-E6BA-417F-BE45-FCE09071675A}" destId="{78D8401A-6C79-4E60-836C-EC86AF8D67F1}" srcOrd="1" destOrd="0" parTransId="{DC9020F0-6B9E-4613-BFFF-846FF7820286}" sibTransId="{2C3C129D-7C93-4DC2-804D-1C876D3C4591}"/>
    <dgm:cxn modelId="{3B7A465F-D43A-4443-9E0D-5F717530C246}" type="presOf" srcId="{260AD138-725E-4858-9172-D64A996E9AC1}" destId="{3C31E562-299B-4F0A-9955-24CD343A7145}" srcOrd="0" destOrd="0" presId="urn:microsoft.com/office/officeart/2009/3/layout/IncreasingArrowsProcess"/>
    <dgm:cxn modelId="{964D5646-C9ED-4994-884B-10D05F305D47}" srcId="{1407B24A-E6BA-417F-BE45-FCE09071675A}" destId="{87DBD509-CAE6-4626-BC0C-FEB7A5402065}" srcOrd="0" destOrd="0" parTransId="{A6B97841-A015-4191-BBC7-9B1C27BB6BA7}" sibTransId="{1BA7B5BF-C9C8-427A-946F-8AB6B7B41E45}"/>
    <dgm:cxn modelId="{9423566C-9ADF-4390-8402-9F1F0195B0A1}" type="presOf" srcId="{1407B24A-E6BA-417F-BE45-FCE09071675A}" destId="{EBA92B78-DDAE-4322-9418-871CF016EB53}" srcOrd="0" destOrd="0" presId="urn:microsoft.com/office/officeart/2009/3/layout/IncreasingArrowsProcess"/>
    <dgm:cxn modelId="{B0C97E88-C5C0-46DF-A3FB-6B9220515E5F}" type="presOf" srcId="{D2363494-DBB0-4574-B1D8-6A59D7DD8C80}" destId="{48F71AB6-8E7A-4CF3-B25D-D795D8DA28B5}" srcOrd="0" destOrd="0" presId="urn:microsoft.com/office/officeart/2009/3/layout/IncreasingArrowsProcess"/>
    <dgm:cxn modelId="{A348E499-B951-425B-A4FB-66F244F281DF}" srcId="{78D8401A-6C79-4E60-836C-EC86AF8D67F1}" destId="{D2363494-DBB0-4574-B1D8-6A59D7DD8C80}" srcOrd="0" destOrd="0" parTransId="{5BEE6FDC-0523-4A47-A80E-6C723120CFD5}" sibTransId="{0C54FC1B-6575-4BF9-B971-2D30A935D76C}"/>
    <dgm:cxn modelId="{91595F9F-67DA-4E90-AAF5-152B2444BE24}" srcId="{260AD138-725E-4858-9172-D64A996E9AC1}" destId="{042CF1D5-C19A-4625-B000-A063C7F3DC03}" srcOrd="0" destOrd="0" parTransId="{AFD73C8E-DDAE-4BC4-8774-DD7DCA63852F}" sibTransId="{DBE00FDD-7952-4C78-A52A-D4B569958AC3}"/>
    <dgm:cxn modelId="{9EF8E4C3-9D9F-411D-BB84-088410BD108B}" type="presOf" srcId="{042CF1D5-C19A-4625-B000-A063C7F3DC03}" destId="{135F59A2-4ADF-49B9-88B2-F3B8BC7D5E9D}" srcOrd="0" destOrd="0" presId="urn:microsoft.com/office/officeart/2009/3/layout/IncreasingArrowsProcess"/>
    <dgm:cxn modelId="{AF8FFDC8-3852-453F-A3C6-7407C80D5F0E}" srcId="{1407B24A-E6BA-417F-BE45-FCE09071675A}" destId="{260AD138-725E-4858-9172-D64A996E9AC1}" srcOrd="2" destOrd="0" parTransId="{F8660A6F-C452-4F6D-9146-959971CFE82A}" sibTransId="{04659589-5A2F-4B05-B029-EAB1DF7EB6CB}"/>
    <dgm:cxn modelId="{4CD4EACE-EC4E-4863-B06B-783C66BDF768}" type="presOf" srcId="{E691669B-020D-4689-A9EF-1C6B85998254}" destId="{F298F61D-8C95-4ADF-9920-AD2C2620BFE5}" srcOrd="0" destOrd="0" presId="urn:microsoft.com/office/officeart/2009/3/layout/IncreasingArrowsProcess"/>
    <dgm:cxn modelId="{023973DF-5BBA-4B92-B87B-B01AB3313C1F}" type="presParOf" srcId="{EBA92B78-DDAE-4322-9418-871CF016EB53}" destId="{A3C2DE44-BB4F-4280-A984-E96DF98E59A8}" srcOrd="0" destOrd="0" presId="urn:microsoft.com/office/officeart/2009/3/layout/IncreasingArrowsProcess"/>
    <dgm:cxn modelId="{7176398A-F61F-4D0F-92E1-B73FF7A24AA7}" type="presParOf" srcId="{EBA92B78-DDAE-4322-9418-871CF016EB53}" destId="{F298F61D-8C95-4ADF-9920-AD2C2620BFE5}" srcOrd="1" destOrd="0" presId="urn:microsoft.com/office/officeart/2009/3/layout/IncreasingArrowsProcess"/>
    <dgm:cxn modelId="{23DC5887-4CF0-49D4-955C-31F02B989D36}" type="presParOf" srcId="{EBA92B78-DDAE-4322-9418-871CF016EB53}" destId="{4E313A52-4D7E-4262-BFAC-421FE115E5EA}" srcOrd="2" destOrd="0" presId="urn:microsoft.com/office/officeart/2009/3/layout/IncreasingArrowsProcess"/>
    <dgm:cxn modelId="{5B604996-E1E4-4094-865A-0D378DE9C298}" type="presParOf" srcId="{EBA92B78-DDAE-4322-9418-871CF016EB53}" destId="{48F71AB6-8E7A-4CF3-B25D-D795D8DA28B5}" srcOrd="3" destOrd="0" presId="urn:microsoft.com/office/officeart/2009/3/layout/IncreasingArrowsProcess"/>
    <dgm:cxn modelId="{78886032-314A-42F0-88BB-BEF757310B5F}" type="presParOf" srcId="{EBA92B78-DDAE-4322-9418-871CF016EB53}" destId="{3C31E562-299B-4F0A-9955-24CD343A7145}" srcOrd="4" destOrd="0" presId="urn:microsoft.com/office/officeart/2009/3/layout/IncreasingArrowsProcess"/>
    <dgm:cxn modelId="{A22EA99A-60BD-4444-A1AE-7873515A8F13}" type="presParOf" srcId="{EBA92B78-DDAE-4322-9418-871CF016EB53}" destId="{135F59A2-4ADF-49B9-88B2-F3B8BC7D5E9D}"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33B2AF-F4FA-4414-BF36-42EE3A96FB45}"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7D49C356-A3E6-4A49-B12D-8EC4E1AD3A45}">
      <dgm:prSet/>
      <dgm:spPr/>
      <dgm:t>
        <a:bodyPr/>
        <a:lstStyle/>
        <a:p>
          <a:r>
            <a:rPr lang="en-GB"/>
            <a:t>If you have a suitable project idea for a District Grant project</a:t>
          </a:r>
          <a:endParaRPr lang="en-US"/>
        </a:p>
      </dgm:t>
    </dgm:pt>
    <dgm:pt modelId="{376B6376-F776-433D-A231-54EE015ADA0C}" type="parTrans" cxnId="{C56AB07F-3324-4F4B-A03E-82BA46EC54BE}">
      <dgm:prSet/>
      <dgm:spPr/>
      <dgm:t>
        <a:bodyPr/>
        <a:lstStyle/>
        <a:p>
          <a:endParaRPr lang="en-US"/>
        </a:p>
      </dgm:t>
    </dgm:pt>
    <dgm:pt modelId="{19AF7E9D-B44A-424B-A669-E058CF89C6C8}" type="sibTrans" cxnId="{C56AB07F-3324-4F4B-A03E-82BA46EC54BE}">
      <dgm:prSet/>
      <dgm:spPr/>
      <dgm:t>
        <a:bodyPr/>
        <a:lstStyle/>
        <a:p>
          <a:endParaRPr lang="en-US"/>
        </a:p>
      </dgm:t>
    </dgm:pt>
    <dgm:pt modelId="{E4D5BCCD-3A9D-4B88-8E5C-CC87BD840439}">
      <dgm:prSet/>
      <dgm:spPr/>
      <dgm:t>
        <a:bodyPr/>
        <a:lstStyle/>
        <a:p>
          <a:r>
            <a:rPr lang="en-GB"/>
            <a:t>Ideally with no time constraints</a:t>
          </a:r>
          <a:endParaRPr lang="en-US"/>
        </a:p>
      </dgm:t>
    </dgm:pt>
    <dgm:pt modelId="{A6848CF3-2670-4B9F-9314-4331C98A0723}" type="parTrans" cxnId="{6A0CB164-616E-4E77-92A5-D9992CBBACBC}">
      <dgm:prSet/>
      <dgm:spPr/>
      <dgm:t>
        <a:bodyPr/>
        <a:lstStyle/>
        <a:p>
          <a:endParaRPr lang="en-US"/>
        </a:p>
      </dgm:t>
    </dgm:pt>
    <dgm:pt modelId="{A692ED14-5891-4A90-852A-A7CB0D55463C}" type="sibTrans" cxnId="{6A0CB164-616E-4E77-92A5-D9992CBBACBC}">
      <dgm:prSet/>
      <dgm:spPr/>
      <dgm:t>
        <a:bodyPr/>
        <a:lstStyle/>
        <a:p>
          <a:endParaRPr lang="en-US"/>
        </a:p>
      </dgm:t>
    </dgm:pt>
    <dgm:pt modelId="{4E266001-ED49-4607-A7CE-179E8BE4CDA4}">
      <dgm:prSet/>
      <dgm:spPr/>
      <dgm:t>
        <a:bodyPr/>
        <a:lstStyle/>
        <a:p>
          <a:r>
            <a:rPr lang="en-GB"/>
            <a:t>Submit it at any time for consideration when funds become available</a:t>
          </a:r>
          <a:endParaRPr lang="en-US"/>
        </a:p>
      </dgm:t>
    </dgm:pt>
    <dgm:pt modelId="{CFD3C00F-2105-40A9-BBA8-38E8C3EBE5D8}" type="parTrans" cxnId="{BBE0B349-DC3B-4AD2-B204-BF4E93C55628}">
      <dgm:prSet/>
      <dgm:spPr/>
      <dgm:t>
        <a:bodyPr/>
        <a:lstStyle/>
        <a:p>
          <a:endParaRPr lang="en-US"/>
        </a:p>
      </dgm:t>
    </dgm:pt>
    <dgm:pt modelId="{9B2AF67F-770E-4665-8DA3-7B4D8AB58350}" type="sibTrans" cxnId="{BBE0B349-DC3B-4AD2-B204-BF4E93C55628}">
      <dgm:prSet/>
      <dgm:spPr/>
      <dgm:t>
        <a:bodyPr/>
        <a:lstStyle/>
        <a:p>
          <a:endParaRPr lang="en-US"/>
        </a:p>
      </dgm:t>
    </dgm:pt>
    <dgm:pt modelId="{AEFF22B5-393E-477D-9803-219C48D9DAD6}" type="pres">
      <dgm:prSet presAssocID="{BE33B2AF-F4FA-4414-BF36-42EE3A96FB45}" presName="root" presStyleCnt="0">
        <dgm:presLayoutVars>
          <dgm:dir/>
          <dgm:resizeHandles val="exact"/>
        </dgm:presLayoutVars>
      </dgm:prSet>
      <dgm:spPr/>
    </dgm:pt>
    <dgm:pt modelId="{A40E70A2-0F46-41EB-B091-17A3210EEB90}" type="pres">
      <dgm:prSet presAssocID="{7D49C356-A3E6-4A49-B12D-8EC4E1AD3A45}" presName="compNode" presStyleCnt="0"/>
      <dgm:spPr/>
    </dgm:pt>
    <dgm:pt modelId="{DBFE793A-D044-481D-84AC-AE2DC64C0128}" type="pres">
      <dgm:prSet presAssocID="{7D49C356-A3E6-4A49-B12D-8EC4E1AD3A45}" presName="bgRect" presStyleLbl="bgShp" presStyleIdx="0" presStyleCnt="2"/>
      <dgm:spPr/>
    </dgm:pt>
    <dgm:pt modelId="{91E327FC-1296-4527-A9C3-6BB8D57A182B}" type="pres">
      <dgm:prSet presAssocID="{7D49C356-A3E6-4A49-B12D-8EC4E1AD3A4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9C33712C-26E3-4625-A2C3-F5ADA7959D45}" type="pres">
      <dgm:prSet presAssocID="{7D49C356-A3E6-4A49-B12D-8EC4E1AD3A45}" presName="spaceRect" presStyleCnt="0"/>
      <dgm:spPr/>
    </dgm:pt>
    <dgm:pt modelId="{34D1E553-330D-4591-AB79-70937B44DFD6}" type="pres">
      <dgm:prSet presAssocID="{7D49C356-A3E6-4A49-B12D-8EC4E1AD3A45}" presName="parTx" presStyleLbl="revTx" presStyleIdx="0" presStyleCnt="3">
        <dgm:presLayoutVars>
          <dgm:chMax val="0"/>
          <dgm:chPref val="0"/>
        </dgm:presLayoutVars>
      </dgm:prSet>
      <dgm:spPr/>
    </dgm:pt>
    <dgm:pt modelId="{8CB35C53-F127-4602-B2DF-B12D232A4340}" type="pres">
      <dgm:prSet presAssocID="{7D49C356-A3E6-4A49-B12D-8EC4E1AD3A45}" presName="desTx" presStyleLbl="revTx" presStyleIdx="1" presStyleCnt="3">
        <dgm:presLayoutVars/>
      </dgm:prSet>
      <dgm:spPr/>
    </dgm:pt>
    <dgm:pt modelId="{85C51EED-5B2F-4459-B338-9AEE93001CA6}" type="pres">
      <dgm:prSet presAssocID="{19AF7E9D-B44A-424B-A669-E058CF89C6C8}" presName="sibTrans" presStyleCnt="0"/>
      <dgm:spPr/>
    </dgm:pt>
    <dgm:pt modelId="{5144247D-2953-47BD-BAF3-623FDBC8C16E}" type="pres">
      <dgm:prSet presAssocID="{4E266001-ED49-4607-A7CE-179E8BE4CDA4}" presName="compNode" presStyleCnt="0"/>
      <dgm:spPr/>
    </dgm:pt>
    <dgm:pt modelId="{8ED3EC86-DF22-4FE9-8F10-941B00DEBCD8}" type="pres">
      <dgm:prSet presAssocID="{4E266001-ED49-4607-A7CE-179E8BE4CDA4}" presName="bgRect" presStyleLbl="bgShp" presStyleIdx="1" presStyleCnt="2"/>
      <dgm:spPr/>
    </dgm:pt>
    <dgm:pt modelId="{61C5185D-7109-4A0F-8F76-9B13D4F283BA}" type="pres">
      <dgm:prSet presAssocID="{4E266001-ED49-4607-A7CE-179E8BE4CDA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08D6F2BC-AE23-4382-B3F2-9E168DAE524B}" type="pres">
      <dgm:prSet presAssocID="{4E266001-ED49-4607-A7CE-179E8BE4CDA4}" presName="spaceRect" presStyleCnt="0"/>
      <dgm:spPr/>
    </dgm:pt>
    <dgm:pt modelId="{7CFED605-7BAE-4740-A735-3715F2BA7643}" type="pres">
      <dgm:prSet presAssocID="{4E266001-ED49-4607-A7CE-179E8BE4CDA4}" presName="parTx" presStyleLbl="revTx" presStyleIdx="2" presStyleCnt="3">
        <dgm:presLayoutVars>
          <dgm:chMax val="0"/>
          <dgm:chPref val="0"/>
        </dgm:presLayoutVars>
      </dgm:prSet>
      <dgm:spPr/>
    </dgm:pt>
  </dgm:ptLst>
  <dgm:cxnLst>
    <dgm:cxn modelId="{4B2E693E-1423-406E-BBCD-A534E1B958DA}" type="presOf" srcId="{7D49C356-A3E6-4A49-B12D-8EC4E1AD3A45}" destId="{34D1E553-330D-4591-AB79-70937B44DFD6}" srcOrd="0" destOrd="0" presId="urn:microsoft.com/office/officeart/2018/2/layout/IconVerticalSolidList"/>
    <dgm:cxn modelId="{6A0CB164-616E-4E77-92A5-D9992CBBACBC}" srcId="{7D49C356-A3E6-4A49-B12D-8EC4E1AD3A45}" destId="{E4D5BCCD-3A9D-4B88-8E5C-CC87BD840439}" srcOrd="0" destOrd="0" parTransId="{A6848CF3-2670-4B9F-9314-4331C98A0723}" sibTransId="{A692ED14-5891-4A90-852A-A7CB0D55463C}"/>
    <dgm:cxn modelId="{BBE0B349-DC3B-4AD2-B204-BF4E93C55628}" srcId="{BE33B2AF-F4FA-4414-BF36-42EE3A96FB45}" destId="{4E266001-ED49-4607-A7CE-179E8BE4CDA4}" srcOrd="1" destOrd="0" parTransId="{CFD3C00F-2105-40A9-BBA8-38E8C3EBE5D8}" sibTransId="{9B2AF67F-770E-4665-8DA3-7B4D8AB58350}"/>
    <dgm:cxn modelId="{03F5274E-982A-4F8E-820A-5BDB2B893264}" type="presOf" srcId="{BE33B2AF-F4FA-4414-BF36-42EE3A96FB45}" destId="{AEFF22B5-393E-477D-9803-219C48D9DAD6}" srcOrd="0" destOrd="0" presId="urn:microsoft.com/office/officeart/2018/2/layout/IconVerticalSolidList"/>
    <dgm:cxn modelId="{C56AB07F-3324-4F4B-A03E-82BA46EC54BE}" srcId="{BE33B2AF-F4FA-4414-BF36-42EE3A96FB45}" destId="{7D49C356-A3E6-4A49-B12D-8EC4E1AD3A45}" srcOrd="0" destOrd="0" parTransId="{376B6376-F776-433D-A231-54EE015ADA0C}" sibTransId="{19AF7E9D-B44A-424B-A669-E058CF89C6C8}"/>
    <dgm:cxn modelId="{0025E9C9-2D90-4342-A956-A83BC32C5DBD}" type="presOf" srcId="{E4D5BCCD-3A9D-4B88-8E5C-CC87BD840439}" destId="{8CB35C53-F127-4602-B2DF-B12D232A4340}" srcOrd="0" destOrd="0" presId="urn:microsoft.com/office/officeart/2018/2/layout/IconVerticalSolidList"/>
    <dgm:cxn modelId="{529D53EC-F562-49DC-A157-61ED02A07EAF}" type="presOf" srcId="{4E266001-ED49-4607-A7CE-179E8BE4CDA4}" destId="{7CFED605-7BAE-4740-A735-3715F2BA7643}" srcOrd="0" destOrd="0" presId="urn:microsoft.com/office/officeart/2018/2/layout/IconVerticalSolidList"/>
    <dgm:cxn modelId="{47A54C05-7F7E-4379-A298-ADDB1D30C30B}" type="presParOf" srcId="{AEFF22B5-393E-477D-9803-219C48D9DAD6}" destId="{A40E70A2-0F46-41EB-B091-17A3210EEB90}" srcOrd="0" destOrd="0" presId="urn:microsoft.com/office/officeart/2018/2/layout/IconVerticalSolidList"/>
    <dgm:cxn modelId="{0FF84409-8E36-4DBA-93FC-A99A66A61016}" type="presParOf" srcId="{A40E70A2-0F46-41EB-B091-17A3210EEB90}" destId="{DBFE793A-D044-481D-84AC-AE2DC64C0128}" srcOrd="0" destOrd="0" presId="urn:microsoft.com/office/officeart/2018/2/layout/IconVerticalSolidList"/>
    <dgm:cxn modelId="{0FCCA028-A362-4527-8349-CC18575C665D}" type="presParOf" srcId="{A40E70A2-0F46-41EB-B091-17A3210EEB90}" destId="{91E327FC-1296-4527-A9C3-6BB8D57A182B}" srcOrd="1" destOrd="0" presId="urn:microsoft.com/office/officeart/2018/2/layout/IconVerticalSolidList"/>
    <dgm:cxn modelId="{F19A1E18-B3EF-4931-8EAC-4922B027BA5D}" type="presParOf" srcId="{A40E70A2-0F46-41EB-B091-17A3210EEB90}" destId="{9C33712C-26E3-4625-A2C3-F5ADA7959D45}" srcOrd="2" destOrd="0" presId="urn:microsoft.com/office/officeart/2018/2/layout/IconVerticalSolidList"/>
    <dgm:cxn modelId="{11ABBD88-8E51-4C84-AD66-E20A2BC0D81A}" type="presParOf" srcId="{A40E70A2-0F46-41EB-B091-17A3210EEB90}" destId="{34D1E553-330D-4591-AB79-70937B44DFD6}" srcOrd="3" destOrd="0" presId="urn:microsoft.com/office/officeart/2018/2/layout/IconVerticalSolidList"/>
    <dgm:cxn modelId="{B5764C56-A2B2-4E32-BEF8-9D20DB8D05C6}" type="presParOf" srcId="{A40E70A2-0F46-41EB-B091-17A3210EEB90}" destId="{8CB35C53-F127-4602-B2DF-B12D232A4340}" srcOrd="4" destOrd="0" presId="urn:microsoft.com/office/officeart/2018/2/layout/IconVerticalSolidList"/>
    <dgm:cxn modelId="{CAFD7123-F6BD-4287-8FEF-5647F38028DB}" type="presParOf" srcId="{AEFF22B5-393E-477D-9803-219C48D9DAD6}" destId="{85C51EED-5B2F-4459-B338-9AEE93001CA6}" srcOrd="1" destOrd="0" presId="urn:microsoft.com/office/officeart/2018/2/layout/IconVerticalSolidList"/>
    <dgm:cxn modelId="{47388EC0-B91E-44C6-9C62-980756963EFA}" type="presParOf" srcId="{AEFF22B5-393E-477D-9803-219C48D9DAD6}" destId="{5144247D-2953-47BD-BAF3-623FDBC8C16E}" srcOrd="2" destOrd="0" presId="urn:microsoft.com/office/officeart/2018/2/layout/IconVerticalSolidList"/>
    <dgm:cxn modelId="{62185B8B-3260-40AB-8882-A3B00CCD265C}" type="presParOf" srcId="{5144247D-2953-47BD-BAF3-623FDBC8C16E}" destId="{8ED3EC86-DF22-4FE9-8F10-941B00DEBCD8}" srcOrd="0" destOrd="0" presId="urn:microsoft.com/office/officeart/2018/2/layout/IconVerticalSolidList"/>
    <dgm:cxn modelId="{AF2CC0E8-FB15-46B9-B1EE-B6E4CF1376C6}" type="presParOf" srcId="{5144247D-2953-47BD-BAF3-623FDBC8C16E}" destId="{61C5185D-7109-4A0F-8F76-9B13D4F283BA}" srcOrd="1" destOrd="0" presId="urn:microsoft.com/office/officeart/2018/2/layout/IconVerticalSolidList"/>
    <dgm:cxn modelId="{6C29C82B-F96C-429D-B1FC-381B5759678A}" type="presParOf" srcId="{5144247D-2953-47BD-BAF3-623FDBC8C16E}" destId="{08D6F2BC-AE23-4382-B3F2-9E168DAE524B}" srcOrd="2" destOrd="0" presId="urn:microsoft.com/office/officeart/2018/2/layout/IconVerticalSolidList"/>
    <dgm:cxn modelId="{A21941A3-02EA-469D-9249-4E3B8605855E}" type="presParOf" srcId="{5144247D-2953-47BD-BAF3-623FDBC8C16E}" destId="{7CFED605-7BAE-4740-A735-3715F2BA764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CB9E4C-5238-4630-B5A5-A0A40476C1AF}"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29C5CED3-5E4B-4357-9708-F9A60D6FB2C9}">
      <dgm:prSet/>
      <dgm:spPr/>
      <dgm:t>
        <a:bodyPr/>
        <a:lstStyle/>
        <a:p>
          <a:r>
            <a:rPr lang="en-US"/>
            <a:t>Qualification provides Clubs with financial and stewardship controls for meeting Foundation requirements and managing grant-funded activities.</a:t>
          </a:r>
        </a:p>
      </dgm:t>
    </dgm:pt>
    <dgm:pt modelId="{760E9425-1377-4F68-A0F7-057AD7D012E4}" type="parTrans" cxnId="{F43B6E56-1B85-438B-A30C-FF0867B0C82F}">
      <dgm:prSet/>
      <dgm:spPr/>
      <dgm:t>
        <a:bodyPr/>
        <a:lstStyle/>
        <a:p>
          <a:endParaRPr lang="en-US"/>
        </a:p>
      </dgm:t>
    </dgm:pt>
    <dgm:pt modelId="{81FD7306-0C99-402F-A944-42B28C850C94}" type="sibTrans" cxnId="{F43B6E56-1B85-438B-A30C-FF0867B0C82F}">
      <dgm:prSet/>
      <dgm:spPr/>
      <dgm:t>
        <a:bodyPr/>
        <a:lstStyle/>
        <a:p>
          <a:endParaRPr lang="en-US"/>
        </a:p>
      </dgm:t>
    </dgm:pt>
    <dgm:pt modelId="{B1A19F41-8CEF-499F-B1C0-B6F93C7B94FE}">
      <dgm:prSet/>
      <dgm:spPr/>
      <dgm:t>
        <a:bodyPr/>
        <a:lstStyle/>
        <a:p>
          <a:r>
            <a:rPr lang="en-US"/>
            <a:t>Clubs need to qualify before applying for Global and District grants. </a:t>
          </a:r>
        </a:p>
      </dgm:t>
    </dgm:pt>
    <dgm:pt modelId="{5FDB99C4-9538-4F5D-8B2E-BEDFB7E71765}" type="parTrans" cxnId="{255EAFB8-3F07-463D-B2A0-FEECD943AB0A}">
      <dgm:prSet/>
      <dgm:spPr/>
      <dgm:t>
        <a:bodyPr/>
        <a:lstStyle/>
        <a:p>
          <a:endParaRPr lang="en-US"/>
        </a:p>
      </dgm:t>
    </dgm:pt>
    <dgm:pt modelId="{C6713F6E-1CBB-4C88-9885-EBAE83260F01}" type="sibTrans" cxnId="{255EAFB8-3F07-463D-B2A0-FEECD943AB0A}">
      <dgm:prSet/>
      <dgm:spPr/>
      <dgm:t>
        <a:bodyPr/>
        <a:lstStyle/>
        <a:p>
          <a:endParaRPr lang="en-US"/>
        </a:p>
      </dgm:t>
    </dgm:pt>
    <dgm:pt modelId="{BB3820CD-9A49-4387-8CF2-F3CD7CCF9318}" type="pres">
      <dgm:prSet presAssocID="{BECB9E4C-5238-4630-B5A5-A0A40476C1AF}" presName="root" presStyleCnt="0">
        <dgm:presLayoutVars>
          <dgm:dir/>
          <dgm:resizeHandles val="exact"/>
        </dgm:presLayoutVars>
      </dgm:prSet>
      <dgm:spPr/>
    </dgm:pt>
    <dgm:pt modelId="{CA3BE1E2-F33A-4306-8DD5-88E81D89ABAC}" type="pres">
      <dgm:prSet presAssocID="{29C5CED3-5E4B-4357-9708-F9A60D6FB2C9}" presName="compNode" presStyleCnt="0"/>
      <dgm:spPr/>
    </dgm:pt>
    <dgm:pt modelId="{D68F7B60-746E-43AB-BC00-7C2DABC20575}" type="pres">
      <dgm:prSet presAssocID="{29C5CED3-5E4B-4357-9708-F9A60D6FB2C9}" presName="bgRect" presStyleLbl="bgShp" presStyleIdx="0" presStyleCnt="2"/>
      <dgm:spPr/>
    </dgm:pt>
    <dgm:pt modelId="{0E807B91-3240-4F74-A8DD-E4E135AF4FA8}" type="pres">
      <dgm:prSet presAssocID="{29C5CED3-5E4B-4357-9708-F9A60D6FB2C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ey"/>
        </a:ext>
      </dgm:extLst>
    </dgm:pt>
    <dgm:pt modelId="{B1926F73-B496-4D8B-AF33-A2A10515CAE9}" type="pres">
      <dgm:prSet presAssocID="{29C5CED3-5E4B-4357-9708-F9A60D6FB2C9}" presName="spaceRect" presStyleCnt="0"/>
      <dgm:spPr/>
    </dgm:pt>
    <dgm:pt modelId="{E4F82B4A-FF1E-4685-8289-BD8E0E14B17C}" type="pres">
      <dgm:prSet presAssocID="{29C5CED3-5E4B-4357-9708-F9A60D6FB2C9}" presName="parTx" presStyleLbl="revTx" presStyleIdx="0" presStyleCnt="2">
        <dgm:presLayoutVars>
          <dgm:chMax val="0"/>
          <dgm:chPref val="0"/>
        </dgm:presLayoutVars>
      </dgm:prSet>
      <dgm:spPr/>
    </dgm:pt>
    <dgm:pt modelId="{24A861D2-463C-4C43-8512-05FD8CD7FBED}" type="pres">
      <dgm:prSet presAssocID="{81FD7306-0C99-402F-A944-42B28C850C94}" presName="sibTrans" presStyleCnt="0"/>
      <dgm:spPr/>
    </dgm:pt>
    <dgm:pt modelId="{DA385ABA-5291-495C-AE57-641FEAD74FD2}" type="pres">
      <dgm:prSet presAssocID="{B1A19F41-8CEF-499F-B1C0-B6F93C7B94FE}" presName="compNode" presStyleCnt="0"/>
      <dgm:spPr/>
    </dgm:pt>
    <dgm:pt modelId="{7C735A17-11F5-4132-A5D9-C7227225F667}" type="pres">
      <dgm:prSet presAssocID="{B1A19F41-8CEF-499F-B1C0-B6F93C7B94FE}" presName="bgRect" presStyleLbl="bgShp" presStyleIdx="1" presStyleCnt="2"/>
      <dgm:spPr/>
    </dgm:pt>
    <dgm:pt modelId="{52C16DE1-0E52-4BB8-B9BC-94C5608D6411}" type="pres">
      <dgm:prSet presAssocID="{B1A19F41-8CEF-499F-B1C0-B6F93C7B94F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iploma Roll"/>
        </a:ext>
      </dgm:extLst>
    </dgm:pt>
    <dgm:pt modelId="{6C0F4364-0023-4A1B-96CF-068C638B219A}" type="pres">
      <dgm:prSet presAssocID="{B1A19F41-8CEF-499F-B1C0-B6F93C7B94FE}" presName="spaceRect" presStyleCnt="0"/>
      <dgm:spPr/>
    </dgm:pt>
    <dgm:pt modelId="{AF3AC5E6-BABB-4F9A-BD4A-DC4929BBE456}" type="pres">
      <dgm:prSet presAssocID="{B1A19F41-8CEF-499F-B1C0-B6F93C7B94FE}" presName="parTx" presStyleLbl="revTx" presStyleIdx="1" presStyleCnt="2">
        <dgm:presLayoutVars>
          <dgm:chMax val="0"/>
          <dgm:chPref val="0"/>
        </dgm:presLayoutVars>
      </dgm:prSet>
      <dgm:spPr/>
    </dgm:pt>
  </dgm:ptLst>
  <dgm:cxnLst>
    <dgm:cxn modelId="{F43B6E56-1B85-438B-A30C-FF0867B0C82F}" srcId="{BECB9E4C-5238-4630-B5A5-A0A40476C1AF}" destId="{29C5CED3-5E4B-4357-9708-F9A60D6FB2C9}" srcOrd="0" destOrd="0" parTransId="{760E9425-1377-4F68-A0F7-057AD7D012E4}" sibTransId="{81FD7306-0C99-402F-A944-42B28C850C94}"/>
    <dgm:cxn modelId="{48BF9B79-8CE0-4C00-8825-1988CF64F0AD}" type="presOf" srcId="{B1A19F41-8CEF-499F-B1C0-B6F93C7B94FE}" destId="{AF3AC5E6-BABB-4F9A-BD4A-DC4929BBE456}" srcOrd="0" destOrd="0" presId="urn:microsoft.com/office/officeart/2018/2/layout/IconVerticalSolidList"/>
    <dgm:cxn modelId="{2F263AA2-FF97-4BBC-B300-178636BB006F}" type="presOf" srcId="{BECB9E4C-5238-4630-B5A5-A0A40476C1AF}" destId="{BB3820CD-9A49-4387-8CF2-F3CD7CCF9318}" srcOrd="0" destOrd="0" presId="urn:microsoft.com/office/officeart/2018/2/layout/IconVerticalSolidList"/>
    <dgm:cxn modelId="{255EAFB8-3F07-463D-B2A0-FEECD943AB0A}" srcId="{BECB9E4C-5238-4630-B5A5-A0A40476C1AF}" destId="{B1A19F41-8CEF-499F-B1C0-B6F93C7B94FE}" srcOrd="1" destOrd="0" parTransId="{5FDB99C4-9538-4F5D-8B2E-BEDFB7E71765}" sibTransId="{C6713F6E-1CBB-4C88-9885-EBAE83260F01}"/>
    <dgm:cxn modelId="{26A4E1F0-B94E-480A-9178-C4044CEBDDE5}" type="presOf" srcId="{29C5CED3-5E4B-4357-9708-F9A60D6FB2C9}" destId="{E4F82B4A-FF1E-4685-8289-BD8E0E14B17C}" srcOrd="0" destOrd="0" presId="urn:microsoft.com/office/officeart/2018/2/layout/IconVerticalSolidList"/>
    <dgm:cxn modelId="{9612285A-4D75-4D87-BE31-2693E88C931E}" type="presParOf" srcId="{BB3820CD-9A49-4387-8CF2-F3CD7CCF9318}" destId="{CA3BE1E2-F33A-4306-8DD5-88E81D89ABAC}" srcOrd="0" destOrd="0" presId="urn:microsoft.com/office/officeart/2018/2/layout/IconVerticalSolidList"/>
    <dgm:cxn modelId="{830E336E-28B5-468C-92F9-F4F85FABF338}" type="presParOf" srcId="{CA3BE1E2-F33A-4306-8DD5-88E81D89ABAC}" destId="{D68F7B60-746E-43AB-BC00-7C2DABC20575}" srcOrd="0" destOrd="0" presId="urn:microsoft.com/office/officeart/2018/2/layout/IconVerticalSolidList"/>
    <dgm:cxn modelId="{CA575DEF-57F9-4B00-B329-C13C32B56122}" type="presParOf" srcId="{CA3BE1E2-F33A-4306-8DD5-88E81D89ABAC}" destId="{0E807B91-3240-4F74-A8DD-E4E135AF4FA8}" srcOrd="1" destOrd="0" presId="urn:microsoft.com/office/officeart/2018/2/layout/IconVerticalSolidList"/>
    <dgm:cxn modelId="{255B6468-FA37-4772-B32A-DD633301BC2A}" type="presParOf" srcId="{CA3BE1E2-F33A-4306-8DD5-88E81D89ABAC}" destId="{B1926F73-B496-4D8B-AF33-A2A10515CAE9}" srcOrd="2" destOrd="0" presId="urn:microsoft.com/office/officeart/2018/2/layout/IconVerticalSolidList"/>
    <dgm:cxn modelId="{A9AD4F76-B3FB-445E-B9E4-6A1CB8EB3B0E}" type="presParOf" srcId="{CA3BE1E2-F33A-4306-8DD5-88E81D89ABAC}" destId="{E4F82B4A-FF1E-4685-8289-BD8E0E14B17C}" srcOrd="3" destOrd="0" presId="urn:microsoft.com/office/officeart/2018/2/layout/IconVerticalSolidList"/>
    <dgm:cxn modelId="{76ECA237-7340-47B8-8FEC-80C37A1384E0}" type="presParOf" srcId="{BB3820CD-9A49-4387-8CF2-F3CD7CCF9318}" destId="{24A861D2-463C-4C43-8512-05FD8CD7FBED}" srcOrd="1" destOrd="0" presId="urn:microsoft.com/office/officeart/2018/2/layout/IconVerticalSolidList"/>
    <dgm:cxn modelId="{D83B92DD-9CA3-48C5-B74F-0270AB62C830}" type="presParOf" srcId="{BB3820CD-9A49-4387-8CF2-F3CD7CCF9318}" destId="{DA385ABA-5291-495C-AE57-641FEAD74FD2}" srcOrd="2" destOrd="0" presId="urn:microsoft.com/office/officeart/2018/2/layout/IconVerticalSolidList"/>
    <dgm:cxn modelId="{E1DF9A5E-EEFD-4596-9618-501AE58F3C8D}" type="presParOf" srcId="{DA385ABA-5291-495C-AE57-641FEAD74FD2}" destId="{7C735A17-11F5-4132-A5D9-C7227225F667}" srcOrd="0" destOrd="0" presId="urn:microsoft.com/office/officeart/2018/2/layout/IconVerticalSolidList"/>
    <dgm:cxn modelId="{B9DFFBAD-3C78-4FCD-91F0-41F2BF270E3C}" type="presParOf" srcId="{DA385ABA-5291-495C-AE57-641FEAD74FD2}" destId="{52C16DE1-0E52-4BB8-B9BC-94C5608D6411}" srcOrd="1" destOrd="0" presId="urn:microsoft.com/office/officeart/2018/2/layout/IconVerticalSolidList"/>
    <dgm:cxn modelId="{FEFE8F75-9F4E-4B53-B21A-04E1D75092A9}" type="presParOf" srcId="{DA385ABA-5291-495C-AE57-641FEAD74FD2}" destId="{6C0F4364-0023-4A1B-96CF-068C638B219A}" srcOrd="2" destOrd="0" presId="urn:microsoft.com/office/officeart/2018/2/layout/IconVerticalSolidList"/>
    <dgm:cxn modelId="{385DAE3E-F222-4B23-AE40-9A1AAD31292F}" type="presParOf" srcId="{DA385ABA-5291-495C-AE57-641FEAD74FD2}" destId="{AF3AC5E6-BABB-4F9A-BD4A-DC4929BBE45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0403B-7FF2-4FEA-A4F9-0A9268510C90}">
      <dsp:nvSpPr>
        <dsp:cNvPr id="0" name=""/>
        <dsp:cNvSpPr/>
      </dsp:nvSpPr>
      <dsp:spPr>
        <a:xfrm rot="5400000">
          <a:off x="320425" y="1363861"/>
          <a:ext cx="1189927" cy="1354690"/>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2D4E43-7551-4945-9661-38D50CC9907E}">
      <dsp:nvSpPr>
        <dsp:cNvPr id="0" name=""/>
        <dsp:cNvSpPr/>
      </dsp:nvSpPr>
      <dsp:spPr>
        <a:xfrm>
          <a:off x="5167" y="44803"/>
          <a:ext cx="2003137" cy="1402131"/>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Donations</a:t>
          </a:r>
        </a:p>
      </dsp:txBody>
      <dsp:txXfrm>
        <a:off x="73626" y="113262"/>
        <a:ext cx="1866219" cy="1265213"/>
      </dsp:txXfrm>
    </dsp:sp>
    <dsp:sp modelId="{80CE51EE-0431-4104-A06C-AAFC4F1B2DEF}">
      <dsp:nvSpPr>
        <dsp:cNvPr id="0" name=""/>
        <dsp:cNvSpPr/>
      </dsp:nvSpPr>
      <dsp:spPr>
        <a:xfrm>
          <a:off x="2343156" y="139703"/>
          <a:ext cx="3737537" cy="1133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t>Individuals, Clubs or Districts choose to donate specifically to Foundation Disaster Response Fund</a:t>
          </a:r>
        </a:p>
      </dsp:txBody>
      <dsp:txXfrm>
        <a:off x="2343156" y="139703"/>
        <a:ext cx="3737537" cy="1133264"/>
      </dsp:txXfrm>
    </dsp:sp>
    <dsp:sp modelId="{4FB253E7-7DE1-4AD1-84FA-85A90FCD3D10}">
      <dsp:nvSpPr>
        <dsp:cNvPr id="0" name=""/>
        <dsp:cNvSpPr/>
      </dsp:nvSpPr>
      <dsp:spPr>
        <a:xfrm rot="5400000">
          <a:off x="2528594" y="2938917"/>
          <a:ext cx="1189927" cy="1354690"/>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5A85962-F606-49CF-A851-4C5E52DBF753}">
      <dsp:nvSpPr>
        <dsp:cNvPr id="0" name=""/>
        <dsp:cNvSpPr/>
      </dsp:nvSpPr>
      <dsp:spPr>
        <a:xfrm>
          <a:off x="2213335" y="1619859"/>
          <a:ext cx="2003137" cy="1402131"/>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Disaster Response Fund</a:t>
          </a:r>
        </a:p>
      </dsp:txBody>
      <dsp:txXfrm>
        <a:off x="2281794" y="1688318"/>
        <a:ext cx="1866219" cy="1265213"/>
      </dsp:txXfrm>
    </dsp:sp>
    <dsp:sp modelId="{ED0812B2-FAF0-4D6C-96A0-E8B7D3FD53C6}">
      <dsp:nvSpPr>
        <dsp:cNvPr id="0" name=""/>
        <dsp:cNvSpPr/>
      </dsp:nvSpPr>
      <dsp:spPr>
        <a:xfrm>
          <a:off x="4400551" y="1770288"/>
          <a:ext cx="3178470" cy="1133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t>Global fund from all those donations</a:t>
          </a:r>
        </a:p>
      </dsp:txBody>
      <dsp:txXfrm>
        <a:off x="4400551" y="1770288"/>
        <a:ext cx="3178470" cy="1133264"/>
      </dsp:txXfrm>
    </dsp:sp>
    <dsp:sp modelId="{820D7DC8-F8A4-4712-A37D-D242724E6A9D}">
      <dsp:nvSpPr>
        <dsp:cNvPr id="0" name=""/>
        <dsp:cNvSpPr/>
      </dsp:nvSpPr>
      <dsp:spPr>
        <a:xfrm>
          <a:off x="4421504" y="3194915"/>
          <a:ext cx="2003137" cy="1402131"/>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Disaster Response Grants</a:t>
          </a:r>
        </a:p>
      </dsp:txBody>
      <dsp:txXfrm>
        <a:off x="4489963" y="3263374"/>
        <a:ext cx="1866219" cy="1265213"/>
      </dsp:txXfrm>
    </dsp:sp>
    <dsp:sp modelId="{589045A6-7D83-412F-9E9E-7F53BD548163}">
      <dsp:nvSpPr>
        <dsp:cNvPr id="0" name=""/>
        <dsp:cNvSpPr/>
      </dsp:nvSpPr>
      <dsp:spPr>
        <a:xfrm>
          <a:off x="6424641" y="3328640"/>
          <a:ext cx="1456891" cy="1133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No link between the funding source and District applying for the Grant</a:t>
          </a:r>
        </a:p>
      </dsp:txBody>
      <dsp:txXfrm>
        <a:off x="6424641" y="3328640"/>
        <a:ext cx="1456891" cy="11332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C2DE44-BB4F-4280-A984-E96DF98E59A8}">
      <dsp:nvSpPr>
        <dsp:cNvPr id="0" name=""/>
        <dsp:cNvSpPr/>
      </dsp:nvSpPr>
      <dsp:spPr>
        <a:xfrm>
          <a:off x="0" y="405061"/>
          <a:ext cx="7886700" cy="1148604"/>
        </a:xfrm>
        <a:prstGeom prst="rightArrow">
          <a:avLst>
            <a:gd name="adj1" fmla="val 50000"/>
            <a:gd name="adj2" fmla="val 5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Club(s)</a:t>
          </a:r>
        </a:p>
      </dsp:txBody>
      <dsp:txXfrm>
        <a:off x="0" y="692212"/>
        <a:ext cx="7599549" cy="574302"/>
      </dsp:txXfrm>
    </dsp:sp>
    <dsp:sp modelId="{F298F61D-8C95-4ADF-9920-AD2C2620BFE5}">
      <dsp:nvSpPr>
        <dsp:cNvPr id="0" name=""/>
        <dsp:cNvSpPr/>
      </dsp:nvSpPr>
      <dsp:spPr>
        <a:xfrm>
          <a:off x="0" y="1290800"/>
          <a:ext cx="2429103" cy="221263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Cash contributions from one or more Clubs</a:t>
          </a:r>
        </a:p>
      </dsp:txBody>
      <dsp:txXfrm>
        <a:off x="0" y="1290800"/>
        <a:ext cx="2429103" cy="2212634"/>
      </dsp:txXfrm>
    </dsp:sp>
    <dsp:sp modelId="{4E313A52-4D7E-4262-BFAC-421FE115E5EA}">
      <dsp:nvSpPr>
        <dsp:cNvPr id="0" name=""/>
        <dsp:cNvSpPr/>
      </dsp:nvSpPr>
      <dsp:spPr>
        <a:xfrm>
          <a:off x="2429103" y="787929"/>
          <a:ext cx="5457596" cy="1148604"/>
        </a:xfrm>
        <a:prstGeom prst="rightArrow">
          <a:avLst>
            <a:gd name="adj1" fmla="val 50000"/>
            <a:gd name="adj2" fmla="val 5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District(s)</a:t>
          </a:r>
        </a:p>
      </dsp:txBody>
      <dsp:txXfrm>
        <a:off x="2429103" y="1075080"/>
        <a:ext cx="5170445" cy="574302"/>
      </dsp:txXfrm>
    </dsp:sp>
    <dsp:sp modelId="{48F71AB6-8E7A-4CF3-B25D-D795D8DA28B5}">
      <dsp:nvSpPr>
        <dsp:cNvPr id="0" name=""/>
        <dsp:cNvSpPr/>
      </dsp:nvSpPr>
      <dsp:spPr>
        <a:xfrm>
          <a:off x="2429103" y="1673668"/>
          <a:ext cx="2429103" cy="221263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District Designated Fund contribution</a:t>
          </a:r>
        </a:p>
        <a:p>
          <a:pPr marL="0" lvl="0" indent="0" algn="l" defTabSz="977900">
            <a:lnSpc>
              <a:spcPct val="90000"/>
            </a:lnSpc>
            <a:spcBef>
              <a:spcPct val="0"/>
            </a:spcBef>
            <a:spcAft>
              <a:spcPct val="35000"/>
            </a:spcAft>
            <a:buNone/>
          </a:pPr>
          <a:r>
            <a:rPr lang="en-GB" sz="1800" kern="1200" dirty="0"/>
            <a:t>(determined by each District Foundation Committee)</a:t>
          </a:r>
          <a:endParaRPr lang="en-GB" sz="2200" kern="1200" dirty="0"/>
        </a:p>
      </dsp:txBody>
      <dsp:txXfrm>
        <a:off x="2429103" y="1673668"/>
        <a:ext cx="2429103" cy="2212634"/>
      </dsp:txXfrm>
    </dsp:sp>
    <dsp:sp modelId="{3C31E562-299B-4F0A-9955-24CD343A7145}">
      <dsp:nvSpPr>
        <dsp:cNvPr id="0" name=""/>
        <dsp:cNvSpPr/>
      </dsp:nvSpPr>
      <dsp:spPr>
        <a:xfrm>
          <a:off x="4858207" y="1170797"/>
          <a:ext cx="3028492" cy="1148604"/>
        </a:xfrm>
        <a:prstGeom prst="rightArrow">
          <a:avLst>
            <a:gd name="adj1" fmla="val 50000"/>
            <a:gd name="adj2" fmla="val 50000"/>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World Fund</a:t>
          </a:r>
        </a:p>
      </dsp:txBody>
      <dsp:txXfrm>
        <a:off x="4858207" y="1457948"/>
        <a:ext cx="2741341" cy="574302"/>
      </dsp:txXfrm>
    </dsp:sp>
    <dsp:sp modelId="{135F59A2-4ADF-49B9-88B2-F3B8BC7D5E9D}">
      <dsp:nvSpPr>
        <dsp:cNvPr id="0" name=""/>
        <dsp:cNvSpPr/>
      </dsp:nvSpPr>
      <dsp:spPr>
        <a:xfrm>
          <a:off x="4858207" y="2056536"/>
          <a:ext cx="2429103" cy="2180252"/>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80% match for DDF contribution</a:t>
          </a:r>
        </a:p>
      </dsp:txBody>
      <dsp:txXfrm>
        <a:off x="4858207" y="2056536"/>
        <a:ext cx="2429103" cy="21802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E793A-D044-481D-84AC-AE2DC64C0128}">
      <dsp:nvSpPr>
        <dsp:cNvPr id="0" name=""/>
        <dsp:cNvSpPr/>
      </dsp:nvSpPr>
      <dsp:spPr>
        <a:xfrm>
          <a:off x="0" y="754300"/>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E327FC-1296-4527-A9C3-6BB8D57A182B}">
      <dsp:nvSpPr>
        <dsp:cNvPr id="0" name=""/>
        <dsp:cNvSpPr/>
      </dsp:nvSpPr>
      <dsp:spPr>
        <a:xfrm>
          <a:off x="421247" y="1067625"/>
          <a:ext cx="765905" cy="76590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D1E553-330D-4591-AB79-70937B44DFD6}">
      <dsp:nvSpPr>
        <dsp:cNvPr id="0" name=""/>
        <dsp:cNvSpPr/>
      </dsp:nvSpPr>
      <dsp:spPr>
        <a:xfrm>
          <a:off x="1608401" y="754300"/>
          <a:ext cx="3549015"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1111250">
            <a:lnSpc>
              <a:spcPct val="90000"/>
            </a:lnSpc>
            <a:spcBef>
              <a:spcPct val="0"/>
            </a:spcBef>
            <a:spcAft>
              <a:spcPct val="35000"/>
            </a:spcAft>
            <a:buNone/>
          </a:pPr>
          <a:r>
            <a:rPr lang="en-GB" sz="2500" kern="1200"/>
            <a:t>If you have a suitable project idea for a District Grant project</a:t>
          </a:r>
          <a:endParaRPr lang="en-US" sz="2500" kern="1200"/>
        </a:p>
      </dsp:txBody>
      <dsp:txXfrm>
        <a:off x="1608401" y="754300"/>
        <a:ext cx="3549015" cy="1392555"/>
      </dsp:txXfrm>
    </dsp:sp>
    <dsp:sp modelId="{8CB35C53-F127-4602-B2DF-B12D232A4340}">
      <dsp:nvSpPr>
        <dsp:cNvPr id="0" name=""/>
        <dsp:cNvSpPr/>
      </dsp:nvSpPr>
      <dsp:spPr>
        <a:xfrm>
          <a:off x="5157416" y="754300"/>
          <a:ext cx="2729283"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800100">
            <a:lnSpc>
              <a:spcPct val="90000"/>
            </a:lnSpc>
            <a:spcBef>
              <a:spcPct val="0"/>
            </a:spcBef>
            <a:spcAft>
              <a:spcPct val="35000"/>
            </a:spcAft>
            <a:buNone/>
          </a:pPr>
          <a:r>
            <a:rPr lang="en-GB" sz="1800" kern="1200"/>
            <a:t>Ideally with no time constraints</a:t>
          </a:r>
          <a:endParaRPr lang="en-US" sz="1800" kern="1200"/>
        </a:p>
      </dsp:txBody>
      <dsp:txXfrm>
        <a:off x="5157416" y="754300"/>
        <a:ext cx="2729283" cy="1392555"/>
      </dsp:txXfrm>
    </dsp:sp>
    <dsp:sp modelId="{8ED3EC86-DF22-4FE9-8F10-941B00DEBCD8}">
      <dsp:nvSpPr>
        <dsp:cNvPr id="0" name=""/>
        <dsp:cNvSpPr/>
      </dsp:nvSpPr>
      <dsp:spPr>
        <a:xfrm>
          <a:off x="0" y="2494994"/>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C5185D-7109-4A0F-8F76-9B13D4F283BA}">
      <dsp:nvSpPr>
        <dsp:cNvPr id="0" name=""/>
        <dsp:cNvSpPr/>
      </dsp:nvSpPr>
      <dsp:spPr>
        <a:xfrm>
          <a:off x="421247" y="2808319"/>
          <a:ext cx="765905" cy="76590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FED605-7BAE-4740-A735-3715F2BA7643}">
      <dsp:nvSpPr>
        <dsp:cNvPr id="0" name=""/>
        <dsp:cNvSpPr/>
      </dsp:nvSpPr>
      <dsp:spPr>
        <a:xfrm>
          <a:off x="1608401" y="2494994"/>
          <a:ext cx="6278298"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1111250">
            <a:lnSpc>
              <a:spcPct val="90000"/>
            </a:lnSpc>
            <a:spcBef>
              <a:spcPct val="0"/>
            </a:spcBef>
            <a:spcAft>
              <a:spcPct val="35000"/>
            </a:spcAft>
            <a:buNone/>
          </a:pPr>
          <a:r>
            <a:rPr lang="en-GB" sz="2500" kern="1200"/>
            <a:t>Submit it at any time for consideration when funds become available</a:t>
          </a:r>
          <a:endParaRPr lang="en-US" sz="2500" kern="1200"/>
        </a:p>
      </dsp:txBody>
      <dsp:txXfrm>
        <a:off x="1608401" y="2494994"/>
        <a:ext cx="6278298" cy="13925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F7B60-746E-43AB-BC00-7C2DABC20575}">
      <dsp:nvSpPr>
        <dsp:cNvPr id="0" name=""/>
        <dsp:cNvSpPr/>
      </dsp:nvSpPr>
      <dsp:spPr>
        <a:xfrm>
          <a:off x="0" y="754300"/>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807B91-3240-4F74-A8DD-E4E135AF4FA8}">
      <dsp:nvSpPr>
        <dsp:cNvPr id="0" name=""/>
        <dsp:cNvSpPr/>
      </dsp:nvSpPr>
      <dsp:spPr>
        <a:xfrm>
          <a:off x="421247" y="1067625"/>
          <a:ext cx="765905" cy="76590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F82B4A-FF1E-4685-8289-BD8E0E14B17C}">
      <dsp:nvSpPr>
        <dsp:cNvPr id="0" name=""/>
        <dsp:cNvSpPr/>
      </dsp:nvSpPr>
      <dsp:spPr>
        <a:xfrm>
          <a:off x="1608401" y="754300"/>
          <a:ext cx="6278298"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977900">
            <a:lnSpc>
              <a:spcPct val="90000"/>
            </a:lnSpc>
            <a:spcBef>
              <a:spcPct val="0"/>
            </a:spcBef>
            <a:spcAft>
              <a:spcPct val="35000"/>
            </a:spcAft>
            <a:buNone/>
          </a:pPr>
          <a:r>
            <a:rPr lang="en-US" sz="2200" kern="1200"/>
            <a:t>Qualification provides Clubs with financial and stewardship controls for meeting Foundation requirements and managing grant-funded activities.</a:t>
          </a:r>
        </a:p>
      </dsp:txBody>
      <dsp:txXfrm>
        <a:off x="1608401" y="754300"/>
        <a:ext cx="6278298" cy="1392555"/>
      </dsp:txXfrm>
    </dsp:sp>
    <dsp:sp modelId="{7C735A17-11F5-4132-A5D9-C7227225F667}">
      <dsp:nvSpPr>
        <dsp:cNvPr id="0" name=""/>
        <dsp:cNvSpPr/>
      </dsp:nvSpPr>
      <dsp:spPr>
        <a:xfrm>
          <a:off x="0" y="2494994"/>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C16DE1-0E52-4BB8-B9BC-94C5608D6411}">
      <dsp:nvSpPr>
        <dsp:cNvPr id="0" name=""/>
        <dsp:cNvSpPr/>
      </dsp:nvSpPr>
      <dsp:spPr>
        <a:xfrm>
          <a:off x="421247" y="2808319"/>
          <a:ext cx="765905" cy="76590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F3AC5E6-BABB-4F9A-BD4A-DC4929BBE456}">
      <dsp:nvSpPr>
        <dsp:cNvPr id="0" name=""/>
        <dsp:cNvSpPr/>
      </dsp:nvSpPr>
      <dsp:spPr>
        <a:xfrm>
          <a:off x="1608401" y="2494994"/>
          <a:ext cx="6278298"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977900">
            <a:lnSpc>
              <a:spcPct val="90000"/>
            </a:lnSpc>
            <a:spcBef>
              <a:spcPct val="0"/>
            </a:spcBef>
            <a:spcAft>
              <a:spcPct val="35000"/>
            </a:spcAft>
            <a:buNone/>
          </a:pPr>
          <a:r>
            <a:rPr lang="en-US" sz="2200" kern="1200"/>
            <a:t>Clubs need to qualify before applying for Global and District grants. </a:t>
          </a:r>
        </a:p>
      </dsp:txBody>
      <dsp:txXfrm>
        <a:off x="1608401" y="2494994"/>
        <a:ext cx="6278298" cy="1392555"/>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F92AF09-2822-41E6-B02E-34AF11DC07DB}"/>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59" name="Rectangle 3">
            <a:extLst>
              <a:ext uri="{FF2B5EF4-FFF2-40B4-BE49-F238E27FC236}">
                <a16:creationId xmlns:a16="http://schemas.microsoft.com/office/drawing/2014/main" id="{22547FC7-42E6-47EE-B3E1-EE1B0D0E62BA}"/>
              </a:ext>
            </a:extLst>
          </p:cNvPr>
          <p:cNvSpPr>
            <a:spLocks noGrp="1" noChangeArrowheads="1"/>
          </p:cNvSpPr>
          <p:nvPr>
            <p:ph type="dt" sz="quarter"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0" name="Rectangle 4">
            <a:extLst>
              <a:ext uri="{FF2B5EF4-FFF2-40B4-BE49-F238E27FC236}">
                <a16:creationId xmlns:a16="http://schemas.microsoft.com/office/drawing/2014/main" id="{EB19261E-ED66-4F3F-9752-9C325FF218F0}"/>
              </a:ext>
            </a:extLst>
          </p:cNvPr>
          <p:cNvSpPr>
            <a:spLocks noGrp="1" noChangeArrowheads="1"/>
          </p:cNvSpPr>
          <p:nvPr>
            <p:ph type="ftr" sz="quarter" idx="2"/>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1" name="Rectangle 5">
            <a:extLst>
              <a:ext uri="{FF2B5EF4-FFF2-40B4-BE49-F238E27FC236}">
                <a16:creationId xmlns:a16="http://schemas.microsoft.com/office/drawing/2014/main" id="{41407432-FE7F-493D-87FA-24F94EB50388}"/>
              </a:ext>
            </a:extLst>
          </p:cNvPr>
          <p:cNvSpPr>
            <a:spLocks noGrp="1" noChangeArrowheads="1"/>
          </p:cNvSpPr>
          <p:nvPr>
            <p:ph type="sldNum" sz="quarter" idx="3"/>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573FA5C8-AB74-4058-B2E4-5B37DDF6F9F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58E1D01-2747-451E-A891-D0F4C44BB2A4}"/>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5" name="Rectangle 3">
            <a:extLst>
              <a:ext uri="{FF2B5EF4-FFF2-40B4-BE49-F238E27FC236}">
                <a16:creationId xmlns:a16="http://schemas.microsoft.com/office/drawing/2014/main" id="{6F94967D-2E89-4656-AD0F-0EC0CE07538A}"/>
              </a:ext>
            </a:extLst>
          </p:cNvPr>
          <p:cNvSpPr>
            <a:spLocks noGrp="1" noChangeArrowheads="1"/>
          </p:cNvSpPr>
          <p:nvPr>
            <p:ph type="dt"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6388" name="Rectangle 4">
            <a:extLst>
              <a:ext uri="{FF2B5EF4-FFF2-40B4-BE49-F238E27FC236}">
                <a16:creationId xmlns:a16="http://schemas.microsoft.com/office/drawing/2014/main" id="{15BC3A1E-D7EA-4F35-9790-7F2A026DE9BE}"/>
              </a:ext>
            </a:extLst>
          </p:cNvPr>
          <p:cNvSpPr>
            <a:spLocks noGrp="1" noRot="1" noChangeAspect="1" noChangeArrowheads="1" noTextEdit="1"/>
          </p:cNvSpPr>
          <p:nvPr>
            <p:ph type="sldImg" idx="2"/>
          </p:nvPr>
        </p:nvSpPr>
        <p:spPr bwMode="auto">
          <a:xfrm>
            <a:off x="935038" y="749300"/>
            <a:ext cx="4995862" cy="3748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33343207-308F-4B0A-9BF5-E244B3D28EF3}"/>
              </a:ext>
            </a:extLst>
          </p:cNvPr>
          <p:cNvSpPr>
            <a:spLocks noGrp="1" noChangeArrowheads="1"/>
          </p:cNvSpPr>
          <p:nvPr>
            <p:ph type="body" sz="quarter" idx="3"/>
          </p:nvPr>
        </p:nvSpPr>
        <p:spPr bwMode="auto">
          <a:xfrm>
            <a:off x="915558" y="4749015"/>
            <a:ext cx="5033235" cy="4498079"/>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E94AC48D-EEA6-48A6-85A4-05FB4DE2AC1E}"/>
              </a:ext>
            </a:extLst>
          </p:cNvPr>
          <p:cNvSpPr>
            <a:spLocks noGrp="1" noChangeArrowheads="1"/>
          </p:cNvSpPr>
          <p:nvPr>
            <p:ph type="ftr" sz="quarter" idx="4"/>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9" name="Rectangle 7">
            <a:extLst>
              <a:ext uri="{FF2B5EF4-FFF2-40B4-BE49-F238E27FC236}">
                <a16:creationId xmlns:a16="http://schemas.microsoft.com/office/drawing/2014/main" id="{0E0FD2B1-5394-4D98-8A1F-A5C222676BF7}"/>
              </a:ext>
            </a:extLst>
          </p:cNvPr>
          <p:cNvSpPr>
            <a:spLocks noGrp="1" noChangeArrowheads="1"/>
          </p:cNvSpPr>
          <p:nvPr>
            <p:ph type="sldNum" sz="quarter" idx="5"/>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B328599D-C784-4995-9AE9-932881279A7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1pPr>
    <a:lvl2pPr marL="4572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2pPr>
    <a:lvl3pPr marL="9144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3pPr>
    <a:lvl4pPr marL="13716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4pPr>
    <a:lvl5pPr marL="18288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Annual Fund is the ‘default’ when someone donates to The Rotary Foundation. It is the core project fund that will be used in three year’s time to provide the District with its new District Designated Fund (DDF) allocation.</a:t>
            </a:r>
          </a:p>
          <a:p>
            <a:r>
              <a:rPr lang="en-US" altLang="en-US" dirty="0">
                <a:latin typeface="Arial" panose="020B0604020202020204" pitchFamily="34" charset="0"/>
                <a:cs typeface="Arial" panose="020B0604020202020204" pitchFamily="34" charset="0"/>
              </a:rPr>
              <a:t>The Permanent Fund usually receives donations from legacy (contributions from wills). It is not spent, with the income from the fund being added to the Annual Fund donations to boost the new DDF allocation.</a:t>
            </a:r>
          </a:p>
          <a:p>
            <a:r>
              <a:rPr lang="en-US" altLang="en-US" dirty="0">
                <a:latin typeface="Arial" panose="020B0604020202020204" pitchFamily="34" charset="0"/>
                <a:cs typeface="Arial" panose="020B0604020202020204" pitchFamily="34" charset="0"/>
              </a:rPr>
              <a:t>The Polio Fund is specific to the Polio Eradication work.</a:t>
            </a:r>
          </a:p>
          <a:p>
            <a:r>
              <a:rPr lang="en-US" altLang="en-US" dirty="0">
                <a:latin typeface="Arial" panose="020B0604020202020204" pitchFamily="34" charset="0"/>
                <a:cs typeface="Arial" panose="020B0604020202020204" pitchFamily="34" charset="0"/>
              </a:rPr>
              <a:t>The Disaster Relief Fund is new and is explained on the next slide.</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10</a:t>
            </a:fld>
            <a:endParaRPr lang="en-US" altLang="en-US" sz="1300"/>
          </a:p>
        </p:txBody>
      </p:sp>
    </p:spTree>
    <p:extLst>
      <p:ext uri="{BB962C8B-B14F-4D97-AF65-F5344CB8AC3E}">
        <p14:creationId xmlns:p14="http://schemas.microsoft.com/office/powerpoint/2010/main" val="1688895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Slide Image Placeholder 1"/>
          <p:cNvSpPr>
            <a:spLocks noGrp="1" noRot="1" noChangeAspect="1" noTextEdit="1"/>
          </p:cNvSpPr>
          <p:nvPr>
            <p:ph type="sldImg"/>
          </p:nvPr>
        </p:nvSpPr>
        <p:spPr>
          <a:ln/>
        </p:spPr>
      </p:sp>
      <p:sp>
        <p:nvSpPr>
          <p:cNvPr id="3522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
        <p:nvSpPr>
          <p:cNvPr id="3522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811">
              <a:defRPr>
                <a:solidFill>
                  <a:schemeClr val="tx1"/>
                </a:solidFill>
                <a:latin typeface="Arial" panose="020B0604020202020204" pitchFamily="34" charset="0"/>
                <a:cs typeface="Arial" panose="020B0604020202020204" pitchFamily="34" charset="0"/>
              </a:defRPr>
            </a:lvl1pPr>
            <a:lvl2pPr marL="782772" indent="-301066" defTabSz="981811">
              <a:defRPr>
                <a:solidFill>
                  <a:schemeClr val="tx1"/>
                </a:solidFill>
                <a:latin typeface="Arial" panose="020B0604020202020204" pitchFamily="34" charset="0"/>
                <a:cs typeface="Arial" panose="020B0604020202020204" pitchFamily="34" charset="0"/>
              </a:defRPr>
            </a:lvl2pPr>
            <a:lvl3pPr marL="1204265" indent="-240853" defTabSz="981811">
              <a:defRPr>
                <a:solidFill>
                  <a:schemeClr val="tx1"/>
                </a:solidFill>
                <a:latin typeface="Arial" panose="020B0604020202020204" pitchFamily="34" charset="0"/>
                <a:cs typeface="Arial" panose="020B0604020202020204" pitchFamily="34" charset="0"/>
              </a:defRPr>
            </a:lvl3pPr>
            <a:lvl4pPr marL="1685971" indent="-240853" defTabSz="981811">
              <a:defRPr>
                <a:solidFill>
                  <a:schemeClr val="tx1"/>
                </a:solidFill>
                <a:latin typeface="Arial" panose="020B0604020202020204" pitchFamily="34" charset="0"/>
                <a:cs typeface="Arial" panose="020B0604020202020204" pitchFamily="34" charset="0"/>
              </a:defRPr>
            </a:lvl4pPr>
            <a:lvl5pPr marL="2167677" indent="-240853" defTabSz="981811">
              <a:defRPr>
                <a:solidFill>
                  <a:schemeClr val="tx1"/>
                </a:solidFill>
                <a:latin typeface="Arial" panose="020B0604020202020204" pitchFamily="34" charset="0"/>
                <a:cs typeface="Arial" panose="020B0604020202020204" pitchFamily="34" charset="0"/>
              </a:defRPr>
            </a:lvl5pPr>
            <a:lvl6pPr marL="2649383"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131088"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612794"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094500"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9D29D20-D3D4-4C2A-9BDD-7A8911EAD156}" type="slidenum">
              <a:rPr lang="en-US" altLang="en-US"/>
              <a:pPr/>
              <a:t>45</a:t>
            </a:fld>
            <a:endParaRPr lang="en-US" altLang="en-US"/>
          </a:p>
        </p:txBody>
      </p:sp>
    </p:spTree>
    <p:extLst>
      <p:ext uri="{BB962C8B-B14F-4D97-AF65-F5344CB8AC3E}">
        <p14:creationId xmlns:p14="http://schemas.microsoft.com/office/powerpoint/2010/main" val="2638034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81717" eaLnBrk="1" fontAlgn="auto" hangingPunct="1">
              <a:spcBef>
                <a:spcPts val="0"/>
              </a:spcBef>
              <a:spcAft>
                <a:spcPts val="0"/>
              </a:spcAft>
              <a:defRPr/>
            </a:pPr>
            <a:r>
              <a:rPr lang="en-US" dirty="0"/>
              <a:t>The Rotary Centers Major Gift Initiative shares the stage with </a:t>
            </a:r>
            <a:r>
              <a:rPr lang="en-US" dirty="0" err="1"/>
              <a:t>PolioPlus</a:t>
            </a:r>
            <a:r>
              <a:rPr lang="en-US" dirty="0"/>
              <a:t> as one of TRF’s highest priorities.  Unlike </a:t>
            </a:r>
            <a:r>
              <a:rPr lang="en-US" dirty="0" err="1"/>
              <a:t>PolioPlus</a:t>
            </a:r>
            <a:r>
              <a:rPr lang="en-US" dirty="0"/>
              <a:t>, which is a broad-based initiative, the Rotary Peace Centers Initiative emphasizes gifts of US$50,000 or more. </a:t>
            </a:r>
            <a:r>
              <a:rPr lang="en-US" dirty="0">
                <a:latin typeface="+mn-lt"/>
                <a:ea typeface="+mn-ea"/>
                <a:cs typeface="+mn-cs"/>
              </a:rPr>
              <a:t>The Rotary Foundation Trustees, at their October 2014 meeting, increased the Rotary Peace Centers Major Gifts Initiative goal to $150 million by 30 June 2017 to build a permanent endowment for the program.  The goal increase is based upon a financial analysis of the program elements adopted in the Rotary Peace Center Strategic Plan. Both endowed and term gift naming opportunities are available.  </a:t>
            </a:r>
            <a:r>
              <a:rPr lang="en-US" dirty="0"/>
              <a:t>The</a:t>
            </a:r>
            <a:r>
              <a:rPr lang="en-US" baseline="0" dirty="0"/>
              <a:t> goal primarily underwrites the Rotary Peace Fellows, including tuition, transportation, housing, and other related educational expenses.  It also covers program operations, including modest stipends for the universities and activities such the Rotary Peace Symposia.</a:t>
            </a:r>
            <a:endParaRPr lang="en-US" dirty="0"/>
          </a:p>
          <a:p>
            <a:pPr eaLnBrk="1" hangingPunct="1"/>
            <a:endParaRPr lang="en-US" dirty="0"/>
          </a:p>
          <a:p>
            <a:pPr eaLnBrk="1" hangingPunct="1"/>
            <a:r>
              <a:rPr lang="en-US" dirty="0"/>
              <a:t>The focus of the Rotary Peace Centers Major Gifts Initiative is endowed gifts, but it is expected that about 10 percent of the  gifts that come in will be term (immediately</a:t>
            </a:r>
            <a:r>
              <a:rPr lang="en-US" baseline="0" dirty="0"/>
              <a:t> expended) gifts to </a:t>
            </a:r>
            <a:r>
              <a:rPr lang="en-US" dirty="0"/>
              <a:t>help with the ongoing</a:t>
            </a:r>
            <a:r>
              <a:rPr lang="en-US" baseline="0" dirty="0"/>
              <a:t> </a:t>
            </a:r>
            <a:r>
              <a:rPr lang="en-US" dirty="0"/>
              <a:t>expenses of running the program.</a:t>
            </a:r>
          </a:p>
          <a:p>
            <a:pPr eaLnBrk="1" hangingPunct="1"/>
            <a:endParaRPr lang="en-US" dirty="0"/>
          </a:p>
          <a:p>
            <a:pPr eaLnBrk="1" hangingPunct="1"/>
            <a:r>
              <a:rPr lang="en-US" dirty="0"/>
              <a:t>About 3,500 individuals from throughout the world have contributed about 5,900 gifts and commitments to The Rotary Centers.  </a:t>
            </a:r>
          </a:p>
          <a:p>
            <a:endParaRPr lang="en-US" dirty="0"/>
          </a:p>
        </p:txBody>
      </p:sp>
      <p:sp>
        <p:nvSpPr>
          <p:cNvPr id="4" name="Slide Number Placeholder 3"/>
          <p:cNvSpPr>
            <a:spLocks noGrp="1"/>
          </p:cNvSpPr>
          <p:nvPr>
            <p:ph type="sldNum" sz="quarter" idx="10"/>
          </p:nvPr>
        </p:nvSpPr>
        <p:spPr/>
        <p:txBody>
          <a:bodyPr/>
          <a:lstStyle/>
          <a:p>
            <a:pPr marL="0" marR="0" lvl="0" indent="0" algn="r" defTabSz="963412" rtl="0" eaLnBrk="1" fontAlgn="auto" latinLnBrk="0" hangingPunct="1">
              <a:lnSpc>
                <a:spcPct val="100000"/>
              </a:lnSpc>
              <a:spcBef>
                <a:spcPts val="0"/>
              </a:spcBef>
              <a:spcAft>
                <a:spcPts val="0"/>
              </a:spcAft>
              <a:buClrTx/>
              <a:buSzTx/>
              <a:buFontTx/>
              <a:buNone/>
              <a:tabLst/>
              <a:defRPr/>
            </a:pPr>
            <a:fld id="{2744BEE0-35DD-47B9-9365-6E4AEA503FB8}" type="slidenum">
              <a:rPr kumimoji="0" lang="en-US" sz="1900" b="0" i="0" u="none" strike="noStrike" kern="0" cap="none" spc="0" normalizeH="0" baseline="0" noProof="0">
                <a:ln>
                  <a:noFill/>
                </a:ln>
                <a:solidFill>
                  <a:sysClr val="windowText" lastClr="000000"/>
                </a:solidFill>
                <a:effectLst/>
                <a:uLnTx/>
                <a:uFillTx/>
                <a:latin typeface="Calibri" panose="020F0502020204030204" pitchFamily="34" charset="0"/>
                <a:ea typeface="+mn-ea"/>
                <a:cs typeface="Arial" panose="020B0604020202020204" pitchFamily="34" charset="0"/>
              </a:rPr>
              <a:pPr marL="0" marR="0" lvl="0" indent="0" algn="r" defTabSz="963412" rtl="0" eaLnBrk="1" fontAlgn="auto" latinLnBrk="0" hangingPunct="1">
                <a:lnSpc>
                  <a:spcPct val="100000"/>
                </a:lnSpc>
                <a:spcBef>
                  <a:spcPts val="0"/>
                </a:spcBef>
                <a:spcAft>
                  <a:spcPts val="0"/>
                </a:spcAft>
                <a:buClrTx/>
                <a:buSzTx/>
                <a:buFontTx/>
                <a:buNone/>
                <a:tabLst/>
                <a:defRPr/>
              </a:pPr>
              <a:t>67</a:t>
            </a:fld>
            <a:endParaRPr kumimoji="0" lang="en-US" sz="1900" b="0" i="0" u="none" strike="noStrike" kern="0" cap="none" spc="0" normalizeH="0" baseline="0" noProof="0">
              <a:ln>
                <a:noFill/>
              </a:ln>
              <a:solidFill>
                <a:sysClr val="windowText" lastClr="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587408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Arial" pitchFamily="-107" charset="0"/>
                <a:ea typeface="ヒラギノ角ゴ Pro W3" pitchFamily="-107" charset="-128"/>
                <a:cs typeface="ヒラギノ角ゴ Pro W3" pitchFamily="-107" charset="-128"/>
              </a:rPr>
              <a:t>The Rotarian Action Group for Peace, a very active group of Rotarians dedicated to supporting the peace work of Rotary and Rotarians worldwide has been making tremendous strides this year. They are a great resource for Rotarians, Clubs, and Districts who are interested in the field of PCPR.</a:t>
            </a:r>
          </a:p>
          <a:p>
            <a:endParaRPr lang="en-US" sz="1300" dirty="0">
              <a:latin typeface="Arial" pitchFamily="-107" charset="0"/>
              <a:ea typeface="ヒラギノ角ゴ Pro W3" pitchFamily="-107" charset="-128"/>
              <a:cs typeface="ヒラギノ角ゴ Pro W3" pitchFamily="-107" charset="-128"/>
            </a:endParaRPr>
          </a:p>
          <a:p>
            <a:r>
              <a:rPr lang="en-US" sz="1300" dirty="0">
                <a:latin typeface="Arial" pitchFamily="-107" charset="0"/>
                <a:ea typeface="ヒラギノ角ゴ Pro W3" pitchFamily="-107" charset="-128"/>
                <a:cs typeface="ヒラギノ角ゴ Pro W3" pitchFamily="-107" charset="-128"/>
              </a:rPr>
              <a:t>The Rotarian Action Group for Peace has developed an interactive map of Rotary peace resources called the PeaceHub. This tool maps Rotarians working on peace projects, rotary peace fellows, nonprofit organizations working in the field of peace and conflict resolution, and educational institutions offering degrees/trainings in fields of peace and conflict resolution.</a:t>
            </a:r>
          </a:p>
        </p:txBody>
      </p:sp>
      <p:sp>
        <p:nvSpPr>
          <p:cNvPr id="4" name="Slide Number Placeholder 3"/>
          <p:cNvSpPr>
            <a:spLocks noGrp="1"/>
          </p:cNvSpPr>
          <p:nvPr>
            <p:ph type="sldNum" sz="quarter" idx="10"/>
          </p:nvPr>
        </p:nvSpPr>
        <p:spPr/>
        <p:txBody>
          <a:bodyPr/>
          <a:lstStyle/>
          <a:p>
            <a:pPr marL="0" marR="0" lvl="0" indent="0" algn="r" defTabSz="963412" rtl="0" eaLnBrk="1" fontAlgn="auto" latinLnBrk="0" hangingPunct="1">
              <a:lnSpc>
                <a:spcPct val="100000"/>
              </a:lnSpc>
              <a:spcBef>
                <a:spcPts val="0"/>
              </a:spcBef>
              <a:spcAft>
                <a:spcPts val="0"/>
              </a:spcAft>
              <a:buClrTx/>
              <a:buSzTx/>
              <a:buFontTx/>
              <a:buNone/>
              <a:tabLst/>
              <a:defRPr/>
            </a:pPr>
            <a:fld id="{A921F9F1-0516-7249-8BD1-DDD6B224F66A}" type="slidenum">
              <a:rPr kumimoji="0" lang="en-US" sz="1900" b="0" i="0" u="none" strike="noStrike" kern="0" cap="none" spc="0" normalizeH="0" baseline="0" noProof="0">
                <a:ln>
                  <a:noFill/>
                </a:ln>
                <a:solidFill>
                  <a:sysClr val="windowText" lastClr="000000"/>
                </a:solidFill>
                <a:effectLst/>
                <a:uLnTx/>
                <a:uFillTx/>
                <a:latin typeface="Calibri" panose="020F0502020204030204" pitchFamily="34" charset="0"/>
                <a:ea typeface="+mn-ea"/>
                <a:cs typeface="Arial" panose="020B0604020202020204" pitchFamily="34" charset="0"/>
              </a:rPr>
              <a:pPr marL="0" marR="0" lvl="0" indent="0" algn="r" defTabSz="963412" rtl="0" eaLnBrk="1" fontAlgn="auto" latinLnBrk="0" hangingPunct="1">
                <a:lnSpc>
                  <a:spcPct val="100000"/>
                </a:lnSpc>
                <a:spcBef>
                  <a:spcPts val="0"/>
                </a:spcBef>
                <a:spcAft>
                  <a:spcPts val="0"/>
                </a:spcAft>
                <a:buClrTx/>
                <a:buSzTx/>
                <a:buFontTx/>
                <a:buNone/>
                <a:tabLst/>
                <a:defRPr/>
              </a:pPr>
              <a:t>69</a:t>
            </a:fld>
            <a:endParaRPr kumimoji="0" lang="en-US" sz="1900" b="0" i="0" u="none" strike="noStrike" kern="0" cap="none" spc="0" normalizeH="0" baseline="0" noProof="0">
              <a:ln>
                <a:noFill/>
              </a:ln>
              <a:solidFill>
                <a:sysClr val="windowText" lastClr="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27001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Arial" pitchFamily="-107" charset="0"/>
                <a:ea typeface="ヒラギノ角ゴ Pro W3" pitchFamily="-107" charset="-128"/>
                <a:cs typeface="ヒラギノ角ゴ Pro W3" pitchFamily="-107" charset="-128"/>
              </a:rPr>
              <a:t>This map shows the approximate distribution location of the nearly 1000 Rotary Peace Fellows working in over 100 countries around the world. Peace fellows are scattered across the globe on every continent. </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921F9F1-0516-7249-8BD1-DDD6B224F66A}" type="slidenum">
              <a:rPr kumimoji="0" lang="en-US" sz="13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70</a:t>
            </a:fld>
            <a:endParaRPr kumimoji="0" 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8913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dirty="0">
              <a:latin typeface="Arial" pitchFamily="-107" charset="0"/>
              <a:ea typeface="ヒラギノ角ゴ Pro W3" pitchFamily="-107" charset="-128"/>
              <a:cs typeface="ヒラギノ角ゴ Pro W3" pitchFamily="-107" charset="-128"/>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921F9F1-0516-7249-8BD1-DDD6B224F66A}" type="slidenum">
              <a:rPr kumimoji="0" lang="en-US" sz="13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71</a:t>
            </a:fld>
            <a:endParaRPr kumimoji="0" 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126867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Georgia" panose="02040502050405020303" pitchFamily="18" charset="0"/>
                <a:ea typeface="ヒラギノ角ゴ Pro W3"/>
                <a:cs typeface="ヒラギノ角ゴ Pro W3"/>
              </a:rPr>
              <a:t>Rotary Peace Fellows work in a variety of professions: </a:t>
            </a: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r>
              <a:rPr lang="en-US" altLang="en-US" dirty="0">
                <a:latin typeface="Georgia" panose="02040502050405020303" pitchFamily="18" charset="0"/>
                <a:ea typeface="ヒラギノ角ゴ Pro W3"/>
                <a:cs typeface="ヒラギノ角ゴ Pro W3"/>
              </a:rPr>
              <a:t>38% work for NGOs</a:t>
            </a:r>
          </a:p>
          <a:p>
            <a:pPr eaLnBrk="1" hangingPunct="1">
              <a:lnSpc>
                <a:spcPct val="80000"/>
              </a:lnSpc>
            </a:pPr>
            <a:endParaRPr lang="en-US" altLang="en-US" sz="1100" dirty="0">
              <a:latin typeface="Georgia" panose="02040502050405020303" pitchFamily="18" charset="0"/>
              <a:ea typeface="ヒラギノ角ゴ Pro W3"/>
              <a:cs typeface="ヒラギノ角ゴ Pro W3"/>
            </a:endParaRPr>
          </a:p>
          <a:p>
            <a:pPr eaLnBrk="1" hangingPunct="1">
              <a:lnSpc>
                <a:spcPct val="80000"/>
              </a:lnSpc>
            </a:pPr>
            <a:r>
              <a:rPr lang="en-US" altLang="en-US" dirty="0">
                <a:latin typeface="Georgia" panose="02040502050405020303" pitchFamily="18" charset="0"/>
                <a:ea typeface="ヒラギノ角ゴ Pro W3"/>
                <a:cs typeface="ヒラギノ角ゴ Pro W3"/>
              </a:rPr>
              <a:t>20%  work for government agencies</a:t>
            </a: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r>
              <a:rPr lang="en-US" altLang="en-US" dirty="0">
                <a:latin typeface="Georgia" panose="02040502050405020303" pitchFamily="18" charset="0"/>
                <a:ea typeface="ヒラギノ角ゴ Pro W3"/>
                <a:cs typeface="ヒラギノ角ゴ Pro W3"/>
              </a:rPr>
              <a:t>16% are working in research/academia, or pursuing PhDs in peace related fields</a:t>
            </a: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r>
              <a:rPr lang="en-US" altLang="en-US" dirty="0">
                <a:latin typeface="Georgia" panose="02040502050405020303" pitchFamily="18" charset="0"/>
                <a:ea typeface="ヒラギノ角ゴ Pro W3"/>
                <a:cs typeface="ヒラギノ角ゴ Pro W3"/>
              </a:rPr>
              <a:t>7% work specifically for UN agencies (that equates to 65 fellows) </a:t>
            </a:r>
          </a:p>
          <a:p>
            <a:pPr eaLnBrk="1" hangingPunct="1">
              <a:lnSpc>
                <a:spcPct val="80000"/>
              </a:lnSpc>
            </a:pPr>
            <a:endParaRPr lang="en-US" altLang="en-US" b="1" dirty="0">
              <a:latin typeface="Georgia" panose="02040502050405020303" pitchFamily="18" charset="0"/>
              <a:ea typeface="ヒラギノ角ゴ Pro W3"/>
              <a:cs typeface="ヒラギノ角ゴ Pro W3"/>
            </a:endParaRPr>
          </a:p>
          <a:p>
            <a:pPr eaLnBrk="1" hangingPunct="1">
              <a:lnSpc>
                <a:spcPct val="80000"/>
              </a:lnSpc>
            </a:pPr>
            <a:r>
              <a:rPr lang="en-US" altLang="en-US" dirty="0">
                <a:latin typeface="Georgia" panose="02040502050405020303" pitchFamily="18" charset="0"/>
                <a:ea typeface="ヒラギノ角ゴ Pro W3"/>
                <a:cs typeface="ヒラギノ角ゴ Pro W3"/>
              </a:rPr>
              <a:t>8%  are teachers/professors</a:t>
            </a: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r>
              <a:rPr lang="en-US" altLang="en-US" dirty="0">
                <a:latin typeface="Georgia" panose="02040502050405020303" pitchFamily="18" charset="0"/>
                <a:ea typeface="ヒラギノ角ゴ Pro W3"/>
                <a:cs typeface="ヒラギノ角ゴ Pro W3"/>
              </a:rPr>
              <a:t>The following are a couple examples of peace fellow alumni working in these areas: </a:t>
            </a: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endParaRPr lang="en-US" altLang="en-US" dirty="0">
              <a:latin typeface="Georgia" panose="02040502050405020303" pitchFamily="18" charset="0"/>
              <a:ea typeface="ヒラギノ角ゴ Pro W3"/>
              <a:cs typeface="ヒラギノ角ゴ Pro W3"/>
            </a:endParaRPr>
          </a:p>
          <a:p>
            <a:pPr eaLnBrk="1" hangingPunct="1">
              <a:lnSpc>
                <a:spcPct val="80000"/>
              </a:lnSpc>
            </a:pPr>
            <a:endParaRPr lang="en-US" altLang="en-US" sz="1100" dirty="0">
              <a:latin typeface="Georgia" panose="02040502050405020303" pitchFamily="18" charset="0"/>
              <a:ea typeface="ヒラギノ角ゴ Pro W3"/>
              <a:cs typeface="ヒラギノ角ゴ Pro W3"/>
            </a:endParaRPr>
          </a:p>
          <a:p>
            <a:endParaRPr lang="en-US" altLang="en-US" dirty="0">
              <a:latin typeface="Georgia" panose="02040502050405020303" pitchFamily="18" charset="0"/>
              <a:ea typeface="ヒラギノ角ゴ Pro W3"/>
              <a:cs typeface="ヒラギノ角ゴ Pro W3"/>
            </a:endParaRPr>
          </a:p>
          <a:p>
            <a:endParaRPr lang="en-US" altLang="en-US" dirty="0">
              <a:latin typeface="Georgia" panose="02040502050405020303" pitchFamily="18" charset="0"/>
              <a:ea typeface="ヒラギノ角ゴ Pro W3"/>
              <a:cs typeface="ヒラギノ角ゴ Pro W3"/>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811">
              <a:spcBef>
                <a:spcPct val="30000"/>
              </a:spcBef>
              <a:defRPr sz="1300">
                <a:solidFill>
                  <a:schemeClr val="tx1"/>
                </a:solidFill>
                <a:latin typeface="Georgia" panose="02040502050405020303" pitchFamily="18" charset="0"/>
                <a:ea typeface="ヒラギノ角ゴ Pro W3"/>
                <a:cs typeface="ヒラギノ角ゴ Pro W3"/>
              </a:defRPr>
            </a:lvl1pPr>
            <a:lvl2pPr marL="39964865" indent="-39483160" defTabSz="981811">
              <a:spcBef>
                <a:spcPct val="30000"/>
              </a:spcBef>
              <a:defRPr sz="1300">
                <a:solidFill>
                  <a:schemeClr val="tx1"/>
                </a:solidFill>
                <a:latin typeface="Georgia" panose="02040502050405020303" pitchFamily="18" charset="0"/>
                <a:ea typeface="ヒラギノ角ゴ Pro W3"/>
                <a:cs typeface="ヒラギノ角ゴ Pro W3"/>
              </a:defRPr>
            </a:lvl2pPr>
            <a:lvl3pPr marL="1204265" indent="-240853" defTabSz="981811">
              <a:spcBef>
                <a:spcPct val="30000"/>
              </a:spcBef>
              <a:defRPr sz="1300">
                <a:solidFill>
                  <a:schemeClr val="tx1"/>
                </a:solidFill>
                <a:latin typeface="Georgia" panose="02040502050405020303" pitchFamily="18" charset="0"/>
                <a:ea typeface="ヒラギノ角ゴ Pro W3"/>
                <a:cs typeface="ヒラギノ角ゴ Pro W3"/>
              </a:defRPr>
            </a:lvl3pPr>
            <a:lvl4pPr marL="1685971" indent="-240853" defTabSz="981811">
              <a:spcBef>
                <a:spcPct val="30000"/>
              </a:spcBef>
              <a:defRPr sz="1300">
                <a:solidFill>
                  <a:schemeClr val="tx1"/>
                </a:solidFill>
                <a:latin typeface="Georgia" panose="02040502050405020303" pitchFamily="18" charset="0"/>
                <a:ea typeface="ヒラギノ角ゴ Pro W3"/>
                <a:cs typeface="ヒラギノ角ゴ Pro W3"/>
              </a:defRPr>
            </a:lvl4pPr>
            <a:lvl5pPr marL="2167677" indent="-240853" defTabSz="981811">
              <a:spcBef>
                <a:spcPct val="30000"/>
              </a:spcBef>
              <a:defRPr sz="1300">
                <a:solidFill>
                  <a:schemeClr val="tx1"/>
                </a:solidFill>
                <a:latin typeface="Georgia" panose="02040502050405020303" pitchFamily="18" charset="0"/>
                <a:ea typeface="ヒラギノ角ゴ Pro W3"/>
                <a:cs typeface="ヒラギノ角ゴ Pro W3"/>
              </a:defRPr>
            </a:lvl5pPr>
            <a:lvl6pPr marL="2649383" indent="-240853" defTabSz="981811" eaLnBrk="0" fontAlgn="base" hangingPunct="0">
              <a:spcBef>
                <a:spcPct val="30000"/>
              </a:spcBef>
              <a:spcAft>
                <a:spcPct val="0"/>
              </a:spcAft>
              <a:defRPr sz="1300">
                <a:solidFill>
                  <a:schemeClr val="tx1"/>
                </a:solidFill>
                <a:latin typeface="Georgia" panose="02040502050405020303" pitchFamily="18" charset="0"/>
                <a:ea typeface="ヒラギノ角ゴ Pro W3"/>
                <a:cs typeface="ヒラギノ角ゴ Pro W3"/>
              </a:defRPr>
            </a:lvl6pPr>
            <a:lvl7pPr marL="3131088" indent="-240853" defTabSz="981811" eaLnBrk="0" fontAlgn="base" hangingPunct="0">
              <a:spcBef>
                <a:spcPct val="30000"/>
              </a:spcBef>
              <a:spcAft>
                <a:spcPct val="0"/>
              </a:spcAft>
              <a:defRPr sz="1300">
                <a:solidFill>
                  <a:schemeClr val="tx1"/>
                </a:solidFill>
                <a:latin typeface="Georgia" panose="02040502050405020303" pitchFamily="18" charset="0"/>
                <a:ea typeface="ヒラギノ角ゴ Pro W3"/>
                <a:cs typeface="ヒラギノ角ゴ Pro W3"/>
              </a:defRPr>
            </a:lvl7pPr>
            <a:lvl8pPr marL="3612794" indent="-240853" defTabSz="981811" eaLnBrk="0" fontAlgn="base" hangingPunct="0">
              <a:spcBef>
                <a:spcPct val="30000"/>
              </a:spcBef>
              <a:spcAft>
                <a:spcPct val="0"/>
              </a:spcAft>
              <a:defRPr sz="1300">
                <a:solidFill>
                  <a:schemeClr val="tx1"/>
                </a:solidFill>
                <a:latin typeface="Georgia" panose="02040502050405020303" pitchFamily="18" charset="0"/>
                <a:ea typeface="ヒラギノ角ゴ Pro W3"/>
                <a:cs typeface="ヒラギノ角ゴ Pro W3"/>
              </a:defRPr>
            </a:lvl8pPr>
            <a:lvl9pPr marL="4094500" indent="-240853" defTabSz="981811" eaLnBrk="0" fontAlgn="base" hangingPunct="0">
              <a:spcBef>
                <a:spcPct val="30000"/>
              </a:spcBef>
              <a:spcAft>
                <a:spcPct val="0"/>
              </a:spcAft>
              <a:defRPr sz="1300">
                <a:solidFill>
                  <a:schemeClr val="tx1"/>
                </a:solidFill>
                <a:latin typeface="Georgia" panose="02040502050405020303" pitchFamily="18" charset="0"/>
                <a:ea typeface="ヒラギノ角ゴ Pro W3"/>
                <a:cs typeface="ヒラギノ角ゴ Pro W3"/>
              </a:defRPr>
            </a:lvl9pPr>
          </a:lstStyle>
          <a:p>
            <a:pPr marL="0" marR="0" lvl="0" indent="0" algn="r" defTabSz="981811" rtl="0" eaLnBrk="1" fontAlgn="base" latinLnBrk="0" hangingPunct="1">
              <a:lnSpc>
                <a:spcPct val="100000"/>
              </a:lnSpc>
              <a:spcBef>
                <a:spcPct val="0"/>
              </a:spcBef>
              <a:spcAft>
                <a:spcPct val="0"/>
              </a:spcAft>
              <a:buClrTx/>
              <a:buSzTx/>
              <a:buFontTx/>
              <a:buNone/>
              <a:tabLst/>
              <a:defRPr/>
            </a:pPr>
            <a:fld id="{38153600-6C71-48D8-8BDC-2782AE98AD51}" type="slidenum">
              <a:rPr kumimoji="0" lang="en-US" altLang="en-US" sz="1300" b="0" i="0" u="none" strike="noStrike" kern="1200" cap="none" spc="0" normalizeH="0" baseline="0" noProof="0" smtClean="0">
                <a:ln>
                  <a:noFill/>
                </a:ln>
                <a:solidFill>
                  <a:prstClr val="black"/>
                </a:solidFill>
                <a:effectLst/>
                <a:uLnTx/>
                <a:uFillTx/>
                <a:latin typeface="Georgia" panose="02040502050405020303" pitchFamily="18" charset="0"/>
                <a:ea typeface="ヒラギノ角ゴ Pro W3"/>
              </a:rPr>
              <a:pPr marL="0" marR="0" lvl="0" indent="0" algn="r" defTabSz="981811" rtl="0" eaLnBrk="1" fontAlgn="base" latinLnBrk="0" hangingPunct="1">
                <a:lnSpc>
                  <a:spcPct val="100000"/>
                </a:lnSpc>
                <a:spcBef>
                  <a:spcPct val="0"/>
                </a:spcBef>
                <a:spcAft>
                  <a:spcPct val="0"/>
                </a:spcAft>
                <a:buClrTx/>
                <a:buSzTx/>
                <a:buFontTx/>
                <a:buNone/>
                <a:tabLst/>
                <a:defRPr/>
              </a:pPr>
              <a:t>72</a:t>
            </a:fld>
            <a:endParaRPr kumimoji="0" lang="en-US" altLang="en-US" sz="1300" b="0" i="0" u="none" strike="noStrike" kern="1200" cap="none" spc="0" normalizeH="0" baseline="0" noProof="0">
              <a:ln>
                <a:noFill/>
              </a:ln>
              <a:solidFill>
                <a:prstClr val="black"/>
              </a:solidFill>
              <a:effectLst/>
              <a:uLnTx/>
              <a:uFillTx/>
              <a:latin typeface="Georgia" panose="02040502050405020303" pitchFamily="18" charset="0"/>
              <a:ea typeface="ヒラギノ角ゴ Pro W3"/>
            </a:endParaRPr>
          </a:p>
        </p:txBody>
      </p:sp>
    </p:spTree>
    <p:extLst>
      <p:ext uri="{BB962C8B-B14F-4D97-AF65-F5344CB8AC3E}">
        <p14:creationId xmlns:p14="http://schemas.microsoft.com/office/powerpoint/2010/main" val="1192021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donations made to the Annual Fund in 2017-18 are invested for three years, with the return on investment being used to cover the costs of running The Rotary Foundation. Those donations then create the Project Funding for the Rotary year 2020-21.</a:t>
            </a:r>
          </a:p>
          <a:p>
            <a:r>
              <a:rPr lang="en-US" altLang="en-US" dirty="0">
                <a:latin typeface="Arial" panose="020B0604020202020204" pitchFamily="34" charset="0"/>
                <a:cs typeface="Arial" panose="020B0604020202020204" pitchFamily="34" charset="0"/>
              </a:rPr>
              <a:t>The earnings from the Permanent Fund add to that available Project Funding.</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12</a:t>
            </a:fld>
            <a:endParaRPr lang="en-US" altLang="en-US" sz="1300"/>
          </a:p>
        </p:txBody>
      </p:sp>
    </p:spTree>
    <p:extLst>
      <p:ext uri="{BB962C8B-B14F-4D97-AF65-F5344CB8AC3E}">
        <p14:creationId xmlns:p14="http://schemas.microsoft.com/office/powerpoint/2010/main" val="2169164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Project Funding is split into two. Half from every District makes up the World Fund, with the other half being returned to the control of the District as the new District Designated Fund (DDF).</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13</a:t>
            </a:fld>
            <a:endParaRPr lang="en-US" altLang="en-US" sz="1300"/>
          </a:p>
        </p:txBody>
      </p:sp>
    </p:spTree>
    <p:extLst>
      <p:ext uri="{BB962C8B-B14F-4D97-AF65-F5344CB8AC3E}">
        <p14:creationId xmlns:p14="http://schemas.microsoft.com/office/powerpoint/2010/main" val="3939964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7"/>
          <p:cNvSpPr txBox="1">
            <a:spLocks noGrp="1" noChangeArrowheads="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197833A2-605A-4E26-9DB8-0D189F99E97B}" type="slidenum">
              <a:rPr lang="en-US" altLang="en-US" sz="1300"/>
              <a:pPr algn="r" eaLnBrk="1" hangingPunct="1"/>
              <a:t>15</a:t>
            </a:fld>
            <a:endParaRPr lang="en-US" altLang="en-US" sz="1300"/>
          </a:p>
        </p:txBody>
      </p:sp>
      <p:sp>
        <p:nvSpPr>
          <p:cNvPr id="453635" name="Rectangle 2"/>
          <p:cNvSpPr>
            <a:spLocks noGrp="1" noRot="1" noChangeAspect="1" noChangeArrowheads="1" noTextEdit="1"/>
          </p:cNvSpPr>
          <p:nvPr>
            <p:ph type="sldImg"/>
          </p:nvPr>
        </p:nvSpPr>
        <p:spPr>
          <a:ln/>
        </p:spPr>
      </p:sp>
      <p:sp>
        <p:nvSpPr>
          <p:cNvPr id="453636" name="Rectangle 3"/>
          <p:cNvSpPr>
            <a:spLocks noGrp="1" noChangeArrowheads="1"/>
          </p:cNvSpPr>
          <p:nvPr>
            <p:ph type="body" idx="1"/>
          </p:nvPr>
        </p:nvSpPr>
        <p:spPr>
          <a:xfrm>
            <a:off x="897116" y="5583490"/>
            <a:ext cx="4933339" cy="5286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en-US" altLang="en-US" sz="1700" b="0" dirty="0">
                <a:latin typeface="Arial" panose="020B0604020202020204" pitchFamily="34" charset="0"/>
                <a:cs typeface="Arial" panose="020B0604020202020204" pitchFamily="34" charset="0"/>
              </a:rPr>
              <a:t>DDF rolls from one year to the next, with 50% of the donations made three years ago to the Annual Fund (plus the earnings from the Permanent Fund) being added in at the start of each year.</a:t>
            </a:r>
          </a:p>
          <a:p>
            <a:pPr eaLnBrk="1" hangingPunct="1">
              <a:buFontTx/>
              <a:buNone/>
            </a:pPr>
            <a:r>
              <a:rPr lang="en-US" altLang="en-US" sz="1700" b="0" dirty="0">
                <a:latin typeface="Arial" panose="020B0604020202020204" pitchFamily="34" charset="0"/>
                <a:cs typeface="Arial" panose="020B0604020202020204" pitchFamily="34" charset="0"/>
              </a:rPr>
              <a:t>Up to 50% of the new DDF can be spent on a District Grant, with the rest available to boost Global Grant funding, or donate directly to Polio, Peace </a:t>
            </a:r>
            <a:r>
              <a:rPr lang="en-US" altLang="en-US" sz="1700" b="0" dirty="0" err="1">
                <a:latin typeface="Arial" panose="020B0604020202020204" pitchFamily="34" charset="0"/>
                <a:cs typeface="Arial" panose="020B0604020202020204" pitchFamily="34" charset="0"/>
              </a:rPr>
              <a:t>Centres</a:t>
            </a:r>
            <a:r>
              <a:rPr lang="en-US" altLang="en-US" sz="1700" b="0" dirty="0">
                <a:latin typeface="Arial" panose="020B0604020202020204" pitchFamily="34" charset="0"/>
                <a:cs typeface="Arial" panose="020B0604020202020204" pitchFamily="34" charset="0"/>
              </a:rPr>
              <a:t>, the </a:t>
            </a:r>
            <a:r>
              <a:rPr lang="en-US" altLang="en-US" sz="1700" b="0">
                <a:latin typeface="Arial" panose="020B0604020202020204" pitchFamily="34" charset="0"/>
                <a:cs typeface="Arial" panose="020B0604020202020204" pitchFamily="34" charset="0"/>
              </a:rPr>
              <a:t>Disaster Response Fund </a:t>
            </a:r>
            <a:r>
              <a:rPr lang="en-US" altLang="en-US" sz="1700" b="0" dirty="0">
                <a:latin typeface="Arial" panose="020B0604020202020204" pitchFamily="34" charset="0"/>
                <a:cs typeface="Arial" panose="020B0604020202020204" pitchFamily="34" charset="0"/>
              </a:rPr>
              <a:t>or to another District.</a:t>
            </a:r>
          </a:p>
          <a:p>
            <a:pPr eaLnBrk="1" hangingPunct="1">
              <a:buFontTx/>
              <a:buNone/>
            </a:pPr>
            <a:r>
              <a:rPr lang="en-US" altLang="en-US" sz="1700" b="0" dirty="0">
                <a:latin typeface="Arial" panose="020B0604020202020204" pitchFamily="34" charset="0"/>
                <a:cs typeface="Arial" panose="020B0604020202020204" pitchFamily="34" charset="0"/>
              </a:rPr>
              <a:t>The beauty of the DDF donation to Polio is that it is matched first by the World Fund and then twice by the Gates Foundation – significantly magnifying the value.</a:t>
            </a:r>
          </a:p>
          <a:p>
            <a:pPr eaLnBrk="1" hangingPunct="1">
              <a:buFontTx/>
              <a:buNone/>
            </a:pPr>
            <a:endParaRPr lang="en-US" altLang="en-US" sz="1700" b="0" dirty="0">
              <a:latin typeface="Arial" panose="020B0604020202020204" pitchFamily="34" charset="0"/>
              <a:cs typeface="Arial" panose="020B0604020202020204" pitchFamily="34" charset="0"/>
            </a:endParaRPr>
          </a:p>
          <a:p>
            <a:pPr eaLnBrk="1" hangingPunct="1">
              <a:buFontTx/>
              <a:buNone/>
            </a:pPr>
            <a:r>
              <a:rPr lang="en-US" altLang="en-US" sz="1700" b="0" dirty="0">
                <a:latin typeface="Arial" panose="020B0604020202020204" pitchFamily="34" charset="0"/>
                <a:cs typeface="Arial" panose="020B0604020202020204" pitchFamily="34" charset="0"/>
              </a:rPr>
              <a:t>For District 1060 - New DDF for 2019-20 = $38,900.88 (£29,923.75)</a:t>
            </a:r>
          </a:p>
          <a:p>
            <a:pPr eaLnBrk="1" hangingPunct="1">
              <a:buFontTx/>
              <a:buNone/>
            </a:pPr>
            <a:r>
              <a:rPr lang="en-US" altLang="en-US" sz="1700" b="0" dirty="0">
                <a:latin typeface="Arial" panose="020B0604020202020204" pitchFamily="34" charset="0"/>
                <a:cs typeface="Arial" panose="020B0604020202020204" pitchFamily="34" charset="0"/>
              </a:rPr>
              <a:t>District Grant Max = $19,450.44 (£14,961.88) plus bonus $29,450 (£22,654)</a:t>
            </a:r>
          </a:p>
          <a:p>
            <a:pPr eaLnBrk="1" hangingPunct="1">
              <a:buFontTx/>
              <a:buNone/>
            </a:pPr>
            <a:r>
              <a:rPr lang="en-US" altLang="en-US" sz="1700" b="0" dirty="0">
                <a:latin typeface="Arial" panose="020B0604020202020204" pitchFamily="34" charset="0"/>
                <a:cs typeface="Arial" panose="020B0604020202020204" pitchFamily="34" charset="0"/>
              </a:rPr>
              <a:t>Polio (20%) = $7,780.18 (rounded to $7,800) (becomes $15,600 after World Fund match of 100% and $46,800 after Gates Foundation match of 200%) or £36,000</a:t>
            </a:r>
          </a:p>
          <a:p>
            <a:pPr eaLnBrk="1" hangingPunct="1">
              <a:buFontTx/>
              <a:buNone/>
            </a:pPr>
            <a:r>
              <a:rPr lang="en-US" altLang="en-US" sz="1700" b="0" dirty="0">
                <a:latin typeface="Arial" panose="020B0604020202020204" pitchFamily="34" charset="0"/>
                <a:cs typeface="Arial" panose="020B0604020202020204" pitchFamily="34" charset="0"/>
              </a:rPr>
              <a:t>Rolling total = $105,691.19 (£81,931.16)</a:t>
            </a:r>
          </a:p>
        </p:txBody>
      </p:sp>
    </p:spTree>
    <p:extLst>
      <p:ext uri="{BB962C8B-B14F-4D97-AF65-F5344CB8AC3E}">
        <p14:creationId xmlns:p14="http://schemas.microsoft.com/office/powerpoint/2010/main" val="242016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7"/>
          <p:cNvSpPr txBox="1">
            <a:spLocks noGrp="1" noChangeArrowheads="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197833A2-605A-4E26-9DB8-0D189F99E97B}" type="slidenum">
              <a:rPr lang="en-US" altLang="en-US" sz="1300"/>
              <a:pPr algn="r" eaLnBrk="1" hangingPunct="1"/>
              <a:t>16</a:t>
            </a:fld>
            <a:endParaRPr lang="en-US" altLang="en-US" sz="1300"/>
          </a:p>
        </p:txBody>
      </p:sp>
      <p:sp>
        <p:nvSpPr>
          <p:cNvPr id="453635" name="Rectangle 2"/>
          <p:cNvSpPr>
            <a:spLocks noGrp="1" noRot="1" noChangeAspect="1" noChangeArrowheads="1" noTextEdit="1"/>
          </p:cNvSpPr>
          <p:nvPr>
            <p:ph type="sldImg"/>
          </p:nvPr>
        </p:nvSpPr>
        <p:spPr>
          <a:ln/>
        </p:spPr>
      </p:sp>
      <p:sp>
        <p:nvSpPr>
          <p:cNvPr id="453636" name="Rectangle 3"/>
          <p:cNvSpPr>
            <a:spLocks noGrp="1" noChangeArrowheads="1"/>
          </p:cNvSpPr>
          <p:nvPr>
            <p:ph type="body" idx="1"/>
          </p:nvPr>
        </p:nvSpPr>
        <p:spPr>
          <a:xfrm>
            <a:off x="897116" y="5583490"/>
            <a:ext cx="4933339" cy="5286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en-US" altLang="en-US" sz="1700" b="0" dirty="0">
                <a:latin typeface="Arial" panose="020B0604020202020204" pitchFamily="34" charset="0"/>
                <a:cs typeface="Arial" panose="020B0604020202020204" pitchFamily="34" charset="0"/>
              </a:rPr>
              <a:t>DDF rolls from one year to the next, with 50% of the donations made three years ago to the Annual Fund (plus the earnings from the Permanent Fund) being added in at the start of each year.</a:t>
            </a:r>
          </a:p>
          <a:p>
            <a:pPr eaLnBrk="1" hangingPunct="1">
              <a:buFontTx/>
              <a:buNone/>
            </a:pPr>
            <a:r>
              <a:rPr lang="en-US" altLang="en-US" sz="1700" b="0" dirty="0">
                <a:latin typeface="Arial" panose="020B0604020202020204" pitchFamily="34" charset="0"/>
                <a:cs typeface="Arial" panose="020B0604020202020204" pitchFamily="34" charset="0"/>
              </a:rPr>
              <a:t>Up to 50% of the new DDF can be spent on a District Grant, with the rest available to boost Global Grant funding, or donate directly to Polio, Peace </a:t>
            </a:r>
            <a:r>
              <a:rPr lang="en-US" altLang="en-US" sz="1700" b="0" dirty="0" err="1">
                <a:latin typeface="Arial" panose="020B0604020202020204" pitchFamily="34" charset="0"/>
                <a:cs typeface="Arial" panose="020B0604020202020204" pitchFamily="34" charset="0"/>
              </a:rPr>
              <a:t>Centres</a:t>
            </a:r>
            <a:r>
              <a:rPr lang="en-US" altLang="en-US" sz="1700" b="0" dirty="0">
                <a:latin typeface="Arial" panose="020B0604020202020204" pitchFamily="34" charset="0"/>
                <a:cs typeface="Arial" panose="020B0604020202020204" pitchFamily="34" charset="0"/>
              </a:rPr>
              <a:t>, the </a:t>
            </a:r>
            <a:r>
              <a:rPr lang="en-US" altLang="en-US" sz="1700" b="0">
                <a:latin typeface="Arial" panose="020B0604020202020204" pitchFamily="34" charset="0"/>
                <a:cs typeface="Arial" panose="020B0604020202020204" pitchFamily="34" charset="0"/>
              </a:rPr>
              <a:t>Disaster Response Fund </a:t>
            </a:r>
            <a:r>
              <a:rPr lang="en-US" altLang="en-US" sz="1700" b="0" dirty="0">
                <a:latin typeface="Arial" panose="020B0604020202020204" pitchFamily="34" charset="0"/>
                <a:cs typeface="Arial" panose="020B0604020202020204" pitchFamily="34" charset="0"/>
              </a:rPr>
              <a:t>or to another District.</a:t>
            </a:r>
          </a:p>
          <a:p>
            <a:pPr eaLnBrk="1" hangingPunct="1">
              <a:buFontTx/>
              <a:buNone/>
            </a:pPr>
            <a:r>
              <a:rPr lang="en-US" altLang="en-US" sz="1700" b="0" dirty="0">
                <a:latin typeface="Arial" panose="020B0604020202020204" pitchFamily="34" charset="0"/>
                <a:cs typeface="Arial" panose="020B0604020202020204" pitchFamily="34" charset="0"/>
              </a:rPr>
              <a:t>The beauty of the DDF donation to Polio is that it is matched first by the World Fund and then twice by the Gates Foundation – significantly magnifying the value.</a:t>
            </a:r>
          </a:p>
          <a:p>
            <a:pPr eaLnBrk="1" hangingPunct="1">
              <a:buFontTx/>
              <a:buNone/>
            </a:pPr>
            <a:endParaRPr lang="en-US" altLang="en-US" sz="1700" b="0" dirty="0">
              <a:latin typeface="Arial" panose="020B0604020202020204" pitchFamily="34" charset="0"/>
              <a:cs typeface="Arial" panose="020B0604020202020204" pitchFamily="34" charset="0"/>
            </a:endParaRPr>
          </a:p>
          <a:p>
            <a:pPr eaLnBrk="1" hangingPunct="1">
              <a:buFontTx/>
              <a:buNone/>
            </a:pPr>
            <a:r>
              <a:rPr lang="en-US" altLang="en-US" sz="1700" b="0" dirty="0">
                <a:latin typeface="Arial" panose="020B0604020202020204" pitchFamily="34" charset="0"/>
                <a:cs typeface="Arial" panose="020B0604020202020204" pitchFamily="34" charset="0"/>
              </a:rPr>
              <a:t>For District 1060 - New DDF for 2019-20 = $38,900.88 (£29,923.75)</a:t>
            </a:r>
          </a:p>
          <a:p>
            <a:pPr eaLnBrk="1" hangingPunct="1">
              <a:buFontTx/>
              <a:buNone/>
            </a:pPr>
            <a:r>
              <a:rPr lang="en-US" altLang="en-US" sz="1700" b="0" dirty="0">
                <a:latin typeface="Arial" panose="020B0604020202020204" pitchFamily="34" charset="0"/>
                <a:cs typeface="Arial" panose="020B0604020202020204" pitchFamily="34" charset="0"/>
              </a:rPr>
              <a:t>District Grant Max = $19,450.44 (£14,961.88) plus bonus $29,450 (£22,654)</a:t>
            </a:r>
          </a:p>
          <a:p>
            <a:pPr eaLnBrk="1" hangingPunct="1">
              <a:buFontTx/>
              <a:buNone/>
            </a:pPr>
            <a:r>
              <a:rPr lang="en-US" altLang="en-US" sz="1700" b="0" dirty="0">
                <a:latin typeface="Arial" panose="020B0604020202020204" pitchFamily="34" charset="0"/>
                <a:cs typeface="Arial" panose="020B0604020202020204" pitchFamily="34" charset="0"/>
              </a:rPr>
              <a:t>Polio (20%) = $7,780.18 (rounded to $7,800) (becomes $15,600 after World Fund match of 100% and $46,800 after Gates Foundation match of 200%) or £36,000</a:t>
            </a:r>
          </a:p>
          <a:p>
            <a:pPr eaLnBrk="1" hangingPunct="1">
              <a:buFontTx/>
              <a:buNone/>
            </a:pPr>
            <a:r>
              <a:rPr lang="en-US" altLang="en-US" sz="1700" b="0" dirty="0">
                <a:latin typeface="Arial" panose="020B0604020202020204" pitchFamily="34" charset="0"/>
                <a:cs typeface="Arial" panose="020B0604020202020204" pitchFamily="34" charset="0"/>
              </a:rPr>
              <a:t>Rolling total = $105,691.19 (£81,931.16)</a:t>
            </a:r>
          </a:p>
        </p:txBody>
      </p:sp>
    </p:spTree>
    <p:extLst>
      <p:ext uri="{BB962C8B-B14F-4D97-AF65-F5344CB8AC3E}">
        <p14:creationId xmlns:p14="http://schemas.microsoft.com/office/powerpoint/2010/main" val="62436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3E77644-AE28-4EB1-A3EA-29DF8E8A0ABB}" type="slidenum">
              <a:rPr kumimoji="0" lang="en-GB" altLang="en-US" sz="13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GB"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644255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57732" name="Slide Number Placeholder 3"/>
          <p:cNvSpPr txBox="1">
            <a:spLocks noGrp="1"/>
          </p:cNvSpPr>
          <p:nvPr/>
        </p:nvSpPr>
        <p:spPr bwMode="auto">
          <a:xfrm>
            <a:off x="3891047" y="10379672"/>
            <a:ext cx="2978055" cy="5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981811" eaLnBrk="1" fontAlgn="auto" hangingPunct="1">
              <a:spcBef>
                <a:spcPts val="0"/>
              </a:spcBef>
              <a:spcAft>
                <a:spcPts val="0"/>
              </a:spcAft>
              <a:defRPr/>
            </a:pPr>
            <a:fld id="{017C0138-D4E0-48BE-BEC0-732BFEBE30F4}" type="slidenum">
              <a:rPr lang="en-US" altLang="en-US" sz="1300" kern="0"/>
              <a:pPr algn="r" defTabSz="981811" eaLnBrk="1" fontAlgn="auto" hangingPunct="1">
                <a:spcBef>
                  <a:spcPts val="0"/>
                </a:spcBef>
                <a:spcAft>
                  <a:spcPts val="0"/>
                </a:spcAft>
                <a:defRPr/>
              </a:pPr>
              <a:t>40</a:t>
            </a:fld>
            <a:endParaRPr lang="en-US" altLang="en-US" sz="1300" kern="0"/>
          </a:p>
        </p:txBody>
      </p:sp>
    </p:spTree>
    <p:extLst>
      <p:ext uri="{BB962C8B-B14F-4D97-AF65-F5344CB8AC3E}">
        <p14:creationId xmlns:p14="http://schemas.microsoft.com/office/powerpoint/2010/main" val="944386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57732" name="Slide Number Placeholder 3"/>
          <p:cNvSpPr txBox="1">
            <a:spLocks noGrp="1"/>
          </p:cNvSpPr>
          <p:nvPr/>
        </p:nvSpPr>
        <p:spPr bwMode="auto">
          <a:xfrm>
            <a:off x="3891047" y="10379672"/>
            <a:ext cx="2978055" cy="5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981811" eaLnBrk="1" fontAlgn="auto" hangingPunct="1">
              <a:spcBef>
                <a:spcPts val="0"/>
              </a:spcBef>
              <a:spcAft>
                <a:spcPts val="0"/>
              </a:spcAft>
              <a:defRPr/>
            </a:pPr>
            <a:fld id="{017C0138-D4E0-48BE-BEC0-732BFEBE30F4}" type="slidenum">
              <a:rPr lang="en-US" altLang="en-US" sz="1300" kern="0"/>
              <a:pPr algn="r" defTabSz="981811" eaLnBrk="1" fontAlgn="auto" hangingPunct="1">
                <a:spcBef>
                  <a:spcPts val="0"/>
                </a:spcBef>
                <a:spcAft>
                  <a:spcPts val="0"/>
                </a:spcAft>
                <a:defRPr/>
              </a:pPr>
              <a:t>41</a:t>
            </a:fld>
            <a:endParaRPr lang="en-US" altLang="en-US" sz="1300" kern="0"/>
          </a:p>
        </p:txBody>
      </p:sp>
    </p:spTree>
    <p:extLst>
      <p:ext uri="{BB962C8B-B14F-4D97-AF65-F5344CB8AC3E}">
        <p14:creationId xmlns:p14="http://schemas.microsoft.com/office/powerpoint/2010/main" val="9646008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Slide Image Placeholder 1"/>
          <p:cNvSpPr>
            <a:spLocks noGrp="1" noRot="1" noChangeAspect="1" noTextEdit="1"/>
          </p:cNvSpPr>
          <p:nvPr>
            <p:ph type="sldImg"/>
          </p:nvPr>
        </p:nvSpPr>
        <p:spPr>
          <a:ln/>
        </p:spPr>
      </p:sp>
      <p:sp>
        <p:nvSpPr>
          <p:cNvPr id="3512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
        <p:nvSpPr>
          <p:cNvPr id="3512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81811">
              <a:defRPr>
                <a:solidFill>
                  <a:schemeClr val="tx1"/>
                </a:solidFill>
                <a:latin typeface="Arial" panose="020B0604020202020204" pitchFamily="34" charset="0"/>
                <a:cs typeface="Arial" panose="020B0604020202020204" pitchFamily="34" charset="0"/>
              </a:defRPr>
            </a:lvl1pPr>
            <a:lvl2pPr marL="782772" indent="-301066" defTabSz="981811">
              <a:defRPr>
                <a:solidFill>
                  <a:schemeClr val="tx1"/>
                </a:solidFill>
                <a:latin typeface="Arial" panose="020B0604020202020204" pitchFamily="34" charset="0"/>
                <a:cs typeface="Arial" panose="020B0604020202020204" pitchFamily="34" charset="0"/>
              </a:defRPr>
            </a:lvl2pPr>
            <a:lvl3pPr marL="1204265" indent="-240853" defTabSz="981811">
              <a:defRPr>
                <a:solidFill>
                  <a:schemeClr val="tx1"/>
                </a:solidFill>
                <a:latin typeface="Arial" panose="020B0604020202020204" pitchFamily="34" charset="0"/>
                <a:cs typeface="Arial" panose="020B0604020202020204" pitchFamily="34" charset="0"/>
              </a:defRPr>
            </a:lvl3pPr>
            <a:lvl4pPr marL="1685971" indent="-240853" defTabSz="981811">
              <a:defRPr>
                <a:solidFill>
                  <a:schemeClr val="tx1"/>
                </a:solidFill>
                <a:latin typeface="Arial" panose="020B0604020202020204" pitchFamily="34" charset="0"/>
                <a:cs typeface="Arial" panose="020B0604020202020204" pitchFamily="34" charset="0"/>
              </a:defRPr>
            </a:lvl4pPr>
            <a:lvl5pPr marL="2167677" indent="-240853" defTabSz="981811">
              <a:defRPr>
                <a:solidFill>
                  <a:schemeClr val="tx1"/>
                </a:solidFill>
                <a:latin typeface="Arial" panose="020B0604020202020204" pitchFamily="34" charset="0"/>
                <a:cs typeface="Arial" panose="020B0604020202020204" pitchFamily="34" charset="0"/>
              </a:defRPr>
            </a:lvl5pPr>
            <a:lvl6pPr marL="2649383"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131088"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612794"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094500" indent="-240853" defTabSz="98181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09E267F-5481-49D8-8F08-AD3F73784F60}" type="slidenum">
              <a:rPr lang="en-US" altLang="en-US"/>
              <a:pPr/>
              <a:t>44</a:t>
            </a:fld>
            <a:endParaRPr lang="en-US" altLang="en-US"/>
          </a:p>
        </p:txBody>
      </p:sp>
    </p:spTree>
    <p:extLst>
      <p:ext uri="{BB962C8B-B14F-4D97-AF65-F5344CB8AC3E}">
        <p14:creationId xmlns:p14="http://schemas.microsoft.com/office/powerpoint/2010/main" val="1619438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0" y="3429000"/>
            <a:ext cx="9144000" cy="990600"/>
          </a:xfrm>
          <a:prstGeom prst="rect">
            <a:avLst/>
          </a:prstGeom>
          <a:solidFill>
            <a:srgbClr val="005DAA"/>
          </a:solidFill>
          <a:effectLst>
            <a:outerShdw blurRad="57150" dist="50800" dir="2700000" algn="tl" rotWithShape="0">
              <a:srgbClr val="000000">
                <a:alpha val="40000"/>
              </a:srgbClr>
            </a:outerShdw>
          </a:effectLst>
        </p:spPr>
        <p:txBody>
          <a:bodyPr lIns="548640" tIns="0" rIns="0" bIns="91440" anchor="ctr" anchorCtr="0">
            <a:noAutofit/>
          </a:bodyPr>
          <a:lstStyle>
            <a:lvl1pPr algn="ctr">
              <a:defRPr sz="4400" b="0" i="0">
                <a:solidFill>
                  <a:schemeClr val="bg1"/>
                </a:solidFill>
                <a:latin typeface="Arial Narrow"/>
                <a:cs typeface="Arial Narrow"/>
              </a:defRPr>
            </a:lvl1pPr>
          </a:lstStyle>
          <a:p>
            <a:r>
              <a:rPr lang="en-US" dirty="0"/>
              <a:t>Click to edit Master title style</a:t>
            </a:r>
          </a:p>
        </p:txBody>
      </p:sp>
      <p:sp>
        <p:nvSpPr>
          <p:cNvPr id="8" name="Subtitle 2"/>
          <p:cNvSpPr>
            <a:spLocks noGrp="1"/>
          </p:cNvSpPr>
          <p:nvPr>
            <p:ph type="subTitle" idx="1"/>
          </p:nvPr>
        </p:nvSpPr>
        <p:spPr>
          <a:xfrm>
            <a:off x="1600200" y="4611744"/>
            <a:ext cx="6400800" cy="950856"/>
          </a:xfrm>
          <a:prstGeom prst="rect">
            <a:avLst/>
          </a:prstGeom>
        </p:spPr>
        <p:txBody>
          <a:bodyPr lIns="0" tIns="0" rIns="0" bIns="0">
            <a:normAutofit/>
          </a:bodyPr>
          <a:lstStyle>
            <a:lvl1pPr marL="0" indent="0" algn="ctr">
              <a:buNone/>
              <a:defRPr sz="2200">
                <a:solidFill>
                  <a:srgbClr val="005DAA"/>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9204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E671B9-92DC-4A99-9C3A-B940BE10A38A}"/>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4" name="Rectangle 3">
            <a:extLst>
              <a:ext uri="{FF2B5EF4-FFF2-40B4-BE49-F238E27FC236}">
                <a16:creationId xmlns:a16="http://schemas.microsoft.com/office/drawing/2014/main" id="{75B0775D-6CE9-45C2-A9E4-DCE6DBFD32AB}"/>
              </a:ext>
            </a:extLst>
          </p:cNvPr>
          <p:cNvSpPr>
            <a:spLocks noChangeArrowheads="1"/>
          </p:cNvSpPr>
          <p:nvPr userDrawn="1"/>
        </p:nvSpPr>
        <p:spPr bwMode="auto">
          <a:xfrm>
            <a:off x="-152400" y="2667000"/>
            <a:ext cx="9525000" cy="1600200"/>
          </a:xfrm>
          <a:prstGeom prst="rect">
            <a:avLst/>
          </a:prstGeom>
          <a:solidFill>
            <a:srgbClr val="005DAA"/>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lgn="ctr">
              <a:defRPr sz="3200">
                <a:solidFill>
                  <a:schemeClr val="bg1"/>
                </a:solidFill>
                <a:latin typeface="Arial Narrow"/>
                <a:cs typeface="Arial Narrow"/>
              </a:defRPr>
            </a:lvl1pPr>
          </a:lstStyle>
          <a:p>
            <a:r>
              <a:rPr lang="en-US" dirty="0"/>
              <a:t>Click to edit Master title style</a:t>
            </a:r>
          </a:p>
        </p:txBody>
      </p:sp>
    </p:spTree>
    <p:extLst>
      <p:ext uri="{BB962C8B-B14F-4D97-AF65-F5344CB8AC3E}">
        <p14:creationId xmlns:p14="http://schemas.microsoft.com/office/powerpoint/2010/main" val="161866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8C7D18-9D3E-4BF6-8C48-7AB782296528}"/>
              </a:ext>
            </a:extLst>
          </p:cNvPr>
          <p:cNvSpPr/>
          <p:nvPr userDrawn="1"/>
        </p:nvSpPr>
        <p:spPr>
          <a:xfrm>
            <a:off x="0" y="0"/>
            <a:ext cx="9144000" cy="1152128"/>
          </a:xfrm>
          <a:prstGeom prst="rect">
            <a:avLst/>
          </a:prstGeom>
          <a:solidFill>
            <a:srgbClr val="005DAA"/>
          </a:solidFill>
          <a:ln>
            <a:solidFill>
              <a:srgbClr val="4F81B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dirty="0">
              <a:solidFill>
                <a:srgbClr val="FFFFFF"/>
              </a:solidFill>
              <a:ea typeface="MS PGothic" pitchFamily="34" charset="-128"/>
            </a:endParaRPr>
          </a:p>
        </p:txBody>
      </p:sp>
      <p:sp>
        <p:nvSpPr>
          <p:cNvPr id="2" name="Title 1">
            <a:extLst>
              <a:ext uri="{FF2B5EF4-FFF2-40B4-BE49-F238E27FC236}">
                <a16:creationId xmlns:a16="http://schemas.microsoft.com/office/drawing/2014/main" id="{4DB2EC0F-A74E-45EA-987E-4584B3146339}"/>
              </a:ext>
            </a:extLst>
          </p:cNvPr>
          <p:cNvSpPr>
            <a:spLocks noGrp="1"/>
          </p:cNvSpPr>
          <p:nvPr>
            <p:ph type="title"/>
          </p:nvPr>
        </p:nvSpPr>
        <p:spPr>
          <a:xfrm>
            <a:off x="628650" y="156171"/>
            <a:ext cx="7886700" cy="896565"/>
          </a:xfrm>
        </p:spPr>
        <p:txBody>
          <a:bodyPr>
            <a:normAutofit/>
          </a:bodyPr>
          <a:lstStyle>
            <a:lvl1pPr algn="ctr">
              <a:defRPr sz="4000">
                <a:solidFill>
                  <a:schemeClr val="bg1"/>
                </a:solidFill>
                <a:latin typeface="Arial Narrow Bold" panose="020B070602020203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AAC83E8-7A3E-4391-ADB0-4BAD0731931D}"/>
              </a:ext>
            </a:extLst>
          </p:cNvPr>
          <p:cNvSpPr>
            <a:spLocks noGrp="1"/>
          </p:cNvSpPr>
          <p:nvPr>
            <p:ph idx="1"/>
          </p:nvPr>
        </p:nvSpPr>
        <p:spPr>
          <a:xfrm>
            <a:off x="628650" y="1308299"/>
            <a:ext cx="7886700" cy="46409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5">
            <a:extLst>
              <a:ext uri="{FF2B5EF4-FFF2-40B4-BE49-F238E27FC236}">
                <a16:creationId xmlns:a16="http://schemas.microsoft.com/office/drawing/2014/main" id="{F6813957-5FEB-47B9-A523-49E685AECE7C}"/>
              </a:ext>
            </a:extLst>
          </p:cNvPr>
          <p:cNvSpPr>
            <a:spLocks noGrp="1"/>
          </p:cNvSpPr>
          <p:nvPr>
            <p:ph type="sldNum" sz="quarter" idx="12"/>
          </p:nvPr>
        </p:nvSpPr>
        <p:spPr>
          <a:xfrm>
            <a:off x="6457950" y="6237312"/>
            <a:ext cx="2057400" cy="365125"/>
          </a:xfrm>
          <a:prstGeom prst="rect">
            <a:avLst/>
          </a:prstGeom>
        </p:spPr>
        <p:txBody>
          <a:bodyPr/>
          <a:lstStyle>
            <a:lvl1pPr algn="r">
              <a:defRPr>
                <a:solidFill>
                  <a:srgbClr val="0070C0"/>
                </a:solidFill>
              </a:defRPr>
            </a:lvl1pPr>
          </a:lstStyle>
          <a:p>
            <a:fld id="{8E96E8D9-7DF0-4EED-8900-BEA4691212C8}" type="slidenum">
              <a:rPr lang="en-GB" smtClean="0"/>
              <a:pPr/>
              <a:t>‹#›</a:t>
            </a:fld>
            <a:endParaRPr lang="en-GB" dirty="0"/>
          </a:p>
        </p:txBody>
      </p:sp>
    </p:spTree>
    <p:extLst>
      <p:ext uri="{BB962C8B-B14F-4D97-AF65-F5344CB8AC3E}">
        <p14:creationId xmlns:p14="http://schemas.microsoft.com/office/powerpoint/2010/main" val="40207544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C826BE-A0F2-4C02-844F-6992E66D96DC}"/>
              </a:ext>
            </a:extLst>
          </p:cNvPr>
          <p:cNvSpPr/>
          <p:nvPr/>
        </p:nvSpPr>
        <p:spPr>
          <a:xfrm>
            <a:off x="0" y="0"/>
            <a:ext cx="9144000" cy="6858000"/>
          </a:xfrm>
          <a:prstGeom prst="rect">
            <a:avLst/>
          </a:prstGeom>
          <a:solidFill>
            <a:srgbClr val="E6E5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pic>
        <p:nvPicPr>
          <p:cNvPr id="1028" name="Picture 4">
            <a:extLst>
              <a:ext uri="{FF2B5EF4-FFF2-40B4-BE49-F238E27FC236}">
                <a16:creationId xmlns:a16="http://schemas.microsoft.com/office/drawing/2014/main" id="{06F45067-DD86-4B7D-ABAD-66185BAFE84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62600" y="152400"/>
            <a:ext cx="312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close up of a sign&#10;&#10;Description generated with very high confidence">
            <a:extLst>
              <a:ext uri="{FF2B5EF4-FFF2-40B4-BE49-F238E27FC236}">
                <a16:creationId xmlns:a16="http://schemas.microsoft.com/office/drawing/2014/main" id="{B9F50876-F766-4938-A102-4B0026C13418}"/>
              </a:ext>
            </a:extLst>
          </p:cNvPr>
          <p:cNvPicPr>
            <a:picLocks noChangeAspect="1"/>
          </p:cNvPicPr>
          <p:nvPr userDrawn="1"/>
        </p:nvPicPr>
        <p:blipFill>
          <a:blip r:embed="rId4"/>
          <a:stretch>
            <a:fillRect/>
          </a:stretch>
        </p:blipFill>
        <p:spPr>
          <a:xfrm>
            <a:off x="246063" y="6096000"/>
            <a:ext cx="1428750" cy="542925"/>
          </a:xfrm>
          <a:prstGeom prst="rect">
            <a:avLst/>
          </a:prstGeom>
        </p:spPr>
      </p:pic>
    </p:spTree>
  </p:cSld>
  <p:clrMap bg1="lt1" tx1="dk1" bg2="lt2" tx2="dk2" accent1="accent1" accent2="accent2" accent3="accent3" accent4="accent4" accent5="accent5" accent6="accent6" hlink="hlink" folHlink="folHlink"/>
  <p:sldLayoutIdLst>
    <p:sldLayoutId id="2147483772"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F816DA-0653-4BC6-A1D2-0E026543989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3BB425-5F3E-4A84-9837-3B1311A5562E}"/>
              </a:ext>
            </a:extLst>
          </p:cNvPr>
          <p:cNvSpPr>
            <a:spLocks noGrp="1"/>
          </p:cNvSpPr>
          <p:nvPr>
            <p:ph type="body" idx="1"/>
          </p:nvPr>
        </p:nvSpPr>
        <p:spPr>
          <a:xfrm>
            <a:off x="628650" y="1825625"/>
            <a:ext cx="7886700" cy="41956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a:extLst>
              <a:ext uri="{FF2B5EF4-FFF2-40B4-BE49-F238E27FC236}">
                <a16:creationId xmlns:a16="http://schemas.microsoft.com/office/drawing/2014/main" id="{FAEF7679-9B64-4943-973A-6FE05C4D865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46853" t="21984" b="18867"/>
          <a:stretch/>
        </p:blipFill>
        <p:spPr>
          <a:xfrm>
            <a:off x="395536" y="6021288"/>
            <a:ext cx="1656184" cy="730018"/>
          </a:xfrm>
          <a:prstGeom prst="rect">
            <a:avLst/>
          </a:prstGeom>
        </p:spPr>
      </p:pic>
      <p:pic>
        <p:nvPicPr>
          <p:cNvPr id="8" name="Picture 7">
            <a:extLst>
              <a:ext uri="{FF2B5EF4-FFF2-40B4-BE49-F238E27FC236}">
                <a16:creationId xmlns:a16="http://schemas.microsoft.com/office/drawing/2014/main" id="{0F7607DE-8154-4C03-B9C4-DD285DA5DAC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238500" y="6093296"/>
            <a:ext cx="2667000" cy="581025"/>
          </a:xfrm>
          <a:prstGeom prst="rect">
            <a:avLst/>
          </a:prstGeom>
        </p:spPr>
      </p:pic>
    </p:spTree>
    <p:extLst>
      <p:ext uri="{BB962C8B-B14F-4D97-AF65-F5344CB8AC3E}">
        <p14:creationId xmlns:p14="http://schemas.microsoft.com/office/powerpoint/2010/main" val="1143996168"/>
      </p:ext>
    </p:extLst>
  </p:cSld>
  <p:clrMap bg1="lt1" tx1="dk1" bg2="lt2" tx2="dk2" accent1="accent1" accent2="accent2" accent3="accent3" accent4="accent4" accent5="accent5" accent6="accent6" hlink="hlink" folHlink="folHlink"/>
  <p:sldLayoutIdLst>
    <p:sldLayoutId id="2147483793" r:id="rId1"/>
    <p:sldLayoutId id="2147483802"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0.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2.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slide" Target="slide20.xml"/><Relationship Id="rId18" Type="http://schemas.openxmlformats.org/officeDocument/2006/relationships/slide" Target="slide65.xml"/><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slide" Target="slide9.xml"/><Relationship Id="rId17" Type="http://schemas.openxmlformats.org/officeDocument/2006/relationships/slide" Target="slide60.xml"/><Relationship Id="rId2" Type="http://schemas.openxmlformats.org/officeDocument/2006/relationships/image" Target="../media/image6.png"/><Relationship Id="rId16" Type="http://schemas.openxmlformats.org/officeDocument/2006/relationships/slide" Target="slide47.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4.xml"/><Relationship Id="rId5" Type="http://schemas.openxmlformats.org/officeDocument/2006/relationships/image" Target="../media/image9.png"/><Relationship Id="rId15" Type="http://schemas.openxmlformats.org/officeDocument/2006/relationships/slide" Target="slide43.xml"/><Relationship Id="rId10" Type="http://schemas.openxmlformats.org/officeDocument/2006/relationships/image" Target="../media/image14.png"/><Relationship Id="rId19" Type="http://schemas.openxmlformats.org/officeDocument/2006/relationships/slide" Target="slide79.xml"/><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slide" Target="slide39.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package" Target="../embeddings/Microsoft_Excel_Worksheet1.xlsx"/><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chart" Target="../charts/chart4.xml"/><Relationship Id="rId1" Type="http://schemas.openxmlformats.org/officeDocument/2006/relationships/slideLayout" Target="../slideLayouts/slideLayout3.xml"/><Relationship Id="rId4" Type="http://schemas.openxmlformats.org/officeDocument/2006/relationships/image" Target="../media/image31.emf"/></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chart" Target="../charts/chart5.xml"/><Relationship Id="rId1" Type="http://schemas.openxmlformats.org/officeDocument/2006/relationships/slideLayout" Target="../slideLayouts/slideLayout3.xml"/><Relationship Id="rId4" Type="http://schemas.openxmlformats.org/officeDocument/2006/relationships/image" Target="../media/image32.emf"/></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image" Target="../media/image33.emf"/></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polioeradication.org/" TargetMode="Externa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6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hyperlink" Target="https://www.youtube.com/channel/UCMQZB7LNVoqLDBmjE8oPiLA" TargetMode="External"/><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hyperlink" Target="http://www.rotarianactiongroupforpeace.org/"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3.jpe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64.png"/></Relationships>
</file>

<file path=ppt/slides/_rels/slide74.xml.rels><?xml version="1.0" encoding="UTF-8" standalone="yes"?>
<Relationships xmlns="http://schemas.openxmlformats.org/package/2006/relationships"><Relationship Id="rId8" Type="http://schemas.openxmlformats.org/officeDocument/2006/relationships/image" Target="../media/image71.jpg"/><Relationship Id="rId3" Type="http://schemas.openxmlformats.org/officeDocument/2006/relationships/image" Target="../media/image66.jpg"/><Relationship Id="rId7" Type="http://schemas.openxmlformats.org/officeDocument/2006/relationships/image" Target="../media/image70.jpg"/><Relationship Id="rId2" Type="http://schemas.openxmlformats.org/officeDocument/2006/relationships/image" Target="../media/image65.jpg"/><Relationship Id="rId1" Type="http://schemas.openxmlformats.org/officeDocument/2006/relationships/slideLayout" Target="../slideLayouts/slideLayout3.xml"/><Relationship Id="rId6" Type="http://schemas.openxmlformats.org/officeDocument/2006/relationships/image" Target="../media/image69.jpg"/><Relationship Id="rId5" Type="http://schemas.openxmlformats.org/officeDocument/2006/relationships/image" Target="../media/image68.jpg"/><Relationship Id="rId10" Type="http://schemas.openxmlformats.org/officeDocument/2006/relationships/image" Target="../media/image73.jpg"/><Relationship Id="rId4" Type="http://schemas.openxmlformats.org/officeDocument/2006/relationships/image" Target="../media/image67.jpg"/><Relationship Id="rId9" Type="http://schemas.openxmlformats.org/officeDocument/2006/relationships/image" Target="../media/image72.jpg"/></Relationships>
</file>

<file path=ppt/slides/_rels/slide75.xml.rels><?xml version="1.0" encoding="UTF-8" standalone="yes"?>
<Relationships xmlns="http://schemas.openxmlformats.org/package/2006/relationships"><Relationship Id="rId8" Type="http://schemas.openxmlformats.org/officeDocument/2006/relationships/image" Target="../media/image80.jpg"/><Relationship Id="rId3" Type="http://schemas.openxmlformats.org/officeDocument/2006/relationships/image" Target="../media/image75.jpg"/><Relationship Id="rId7" Type="http://schemas.openxmlformats.org/officeDocument/2006/relationships/image" Target="../media/image79.jpg"/><Relationship Id="rId2" Type="http://schemas.openxmlformats.org/officeDocument/2006/relationships/image" Target="../media/image74.jpg"/><Relationship Id="rId1" Type="http://schemas.openxmlformats.org/officeDocument/2006/relationships/slideLayout" Target="../slideLayouts/slideLayout3.xml"/><Relationship Id="rId6" Type="http://schemas.openxmlformats.org/officeDocument/2006/relationships/image" Target="../media/image78.jpg"/><Relationship Id="rId11" Type="http://schemas.openxmlformats.org/officeDocument/2006/relationships/image" Target="../media/image83.jpg"/><Relationship Id="rId5" Type="http://schemas.openxmlformats.org/officeDocument/2006/relationships/image" Target="../media/image77.jpg"/><Relationship Id="rId10" Type="http://schemas.openxmlformats.org/officeDocument/2006/relationships/image" Target="../media/image82.jpg"/><Relationship Id="rId4" Type="http://schemas.openxmlformats.org/officeDocument/2006/relationships/image" Target="../media/image76.jpg"/><Relationship Id="rId9" Type="http://schemas.openxmlformats.org/officeDocument/2006/relationships/image" Target="../media/image81.jpg"/></Relationships>
</file>

<file path=ppt/slides/_rels/slide76.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3.xml"/><Relationship Id="rId6" Type="http://schemas.openxmlformats.org/officeDocument/2006/relationships/image" Target="../media/image88.png"/><Relationship Id="rId11" Type="http://schemas.openxmlformats.org/officeDocument/2006/relationships/image" Target="../media/image93.png"/><Relationship Id="rId5" Type="http://schemas.openxmlformats.org/officeDocument/2006/relationships/image" Target="../media/image87.png"/><Relationship Id="rId10" Type="http://schemas.openxmlformats.org/officeDocument/2006/relationships/image" Target="../media/image92.png"/><Relationship Id="rId4" Type="http://schemas.openxmlformats.org/officeDocument/2006/relationships/image" Target="../media/image86.png"/><Relationship Id="rId9" Type="http://schemas.openxmlformats.org/officeDocument/2006/relationships/image" Target="../media/image91.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foundation.rotary1060.org.uk/"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 Our Rotary Foundation</a:t>
            </a:r>
            <a:br>
              <a:rPr lang="en-GB" dirty="0"/>
            </a:br>
            <a:r>
              <a:rPr lang="en-GB" sz="4000" i="1" dirty="0"/>
              <a:t>Standard Slides – 25</a:t>
            </a:r>
            <a:r>
              <a:rPr lang="en-GB" sz="4000" i="1" baseline="30000" dirty="0"/>
              <a:t>th</a:t>
            </a:r>
            <a:r>
              <a:rPr lang="en-GB" sz="4000" i="1" dirty="0"/>
              <a:t> March 2021</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400800" cy="1636656"/>
          </a:xfrm>
        </p:spPr>
        <p:txBody>
          <a:bodyPr>
            <a:normAutofit fontScale="85000" lnSpcReduction="20000"/>
          </a:bodyPr>
          <a:lstStyle/>
          <a:p>
            <a:r>
              <a:rPr lang="en-GB" sz="4000" dirty="0"/>
              <a:t>Paul Beedham</a:t>
            </a:r>
          </a:p>
          <a:p>
            <a:r>
              <a:rPr lang="en-GB" sz="2800" dirty="0"/>
              <a:t>District Rotary Foundation Chairman 2016-19</a:t>
            </a:r>
          </a:p>
          <a:p>
            <a:r>
              <a:rPr lang="en-GB" sz="3800" dirty="0"/>
              <a:t>Peter Ramage</a:t>
            </a:r>
          </a:p>
          <a:p>
            <a:r>
              <a:rPr lang="en-GB" sz="2800" dirty="0"/>
              <a:t>District Rotary Foundation Chairman 2019-22</a:t>
            </a:r>
          </a:p>
        </p:txBody>
      </p:sp>
    </p:spTree>
    <p:extLst>
      <p:ext uri="{BB962C8B-B14F-4D97-AF65-F5344CB8AC3E}">
        <p14:creationId xmlns:p14="http://schemas.microsoft.com/office/powerpoint/2010/main" val="41492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fade">
                                      <p:cBhvr>
                                        <p:cTn id="1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A tale of </a:t>
            </a:r>
            <a:r>
              <a:rPr lang="en-US" altLang="en-US" b="1" dirty="0"/>
              <a:t>four</a:t>
            </a:r>
            <a:r>
              <a:rPr lang="en-US" altLang="en-US" dirty="0"/>
              <a:t> funds</a:t>
            </a:r>
          </a:p>
        </p:txBody>
      </p:sp>
      <p:sp>
        <p:nvSpPr>
          <p:cNvPr id="4" name="Oval 3">
            <a:extLst>
              <a:ext uri="{FF2B5EF4-FFF2-40B4-BE49-F238E27FC236}">
                <a16:creationId xmlns:a16="http://schemas.microsoft.com/office/drawing/2014/main" id="{9D9EE13A-3A88-4A1D-A0B0-A6CA40ACE6C1}"/>
              </a:ext>
            </a:extLst>
          </p:cNvPr>
          <p:cNvSpPr/>
          <p:nvPr/>
        </p:nvSpPr>
        <p:spPr>
          <a:xfrm>
            <a:off x="4724400" y="1295400"/>
            <a:ext cx="2286000" cy="9558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8" name="Oval 17">
            <a:extLst>
              <a:ext uri="{FF2B5EF4-FFF2-40B4-BE49-F238E27FC236}">
                <a16:creationId xmlns:a16="http://schemas.microsoft.com/office/drawing/2014/main" id="{623FCB72-A5C8-413F-A615-38ECB7ACB2CA}"/>
              </a:ext>
            </a:extLst>
          </p:cNvPr>
          <p:cNvSpPr/>
          <p:nvPr/>
        </p:nvSpPr>
        <p:spPr>
          <a:xfrm>
            <a:off x="4585596" y="2438400"/>
            <a:ext cx="2590800" cy="11181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Oval 18">
            <a:extLst>
              <a:ext uri="{FF2B5EF4-FFF2-40B4-BE49-F238E27FC236}">
                <a16:creationId xmlns:a16="http://schemas.microsoft.com/office/drawing/2014/main" id="{15618194-1ADD-4D94-A30E-814065DD60BD}"/>
              </a:ext>
            </a:extLst>
          </p:cNvPr>
          <p:cNvSpPr/>
          <p:nvPr/>
        </p:nvSpPr>
        <p:spPr>
          <a:xfrm>
            <a:off x="4572000" y="3733801"/>
            <a:ext cx="2514600" cy="9143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Polio</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5" name="Arrow: Right 4">
            <a:extLst>
              <a:ext uri="{FF2B5EF4-FFF2-40B4-BE49-F238E27FC236}">
                <a16:creationId xmlns:a16="http://schemas.microsoft.com/office/drawing/2014/main" id="{B620DD7C-6D53-4A0C-9CD5-2517012DDAA2}"/>
              </a:ext>
            </a:extLst>
          </p:cNvPr>
          <p:cNvSpPr/>
          <p:nvPr/>
        </p:nvSpPr>
        <p:spPr>
          <a:xfrm rot="20265432">
            <a:off x="2412823" y="2013696"/>
            <a:ext cx="218863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19BF13F-D7AC-4CAF-868D-CD5B4003CDFA}"/>
              </a:ext>
            </a:extLst>
          </p:cNvPr>
          <p:cNvSpPr/>
          <p:nvPr/>
        </p:nvSpPr>
        <p:spPr>
          <a:xfrm>
            <a:off x="2604459" y="2673046"/>
            <a:ext cx="18066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C14C8B2-EF75-4AB5-9B02-80E722BE1905}"/>
              </a:ext>
            </a:extLst>
          </p:cNvPr>
          <p:cNvSpPr/>
          <p:nvPr/>
        </p:nvSpPr>
        <p:spPr>
          <a:xfrm rot="1680342">
            <a:off x="2388262" y="3436609"/>
            <a:ext cx="225706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Graphic 8" descr="Coins">
            <a:extLst>
              <a:ext uri="{FF2B5EF4-FFF2-40B4-BE49-F238E27FC236}">
                <a16:creationId xmlns:a16="http://schemas.microsoft.com/office/drawing/2014/main" id="{28158251-79E5-4A51-A49F-5B1F1B7158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0600" y="2162878"/>
            <a:ext cx="1461396" cy="1461396"/>
          </a:xfrm>
          <a:prstGeom prst="rect">
            <a:avLst/>
          </a:prstGeom>
        </p:spPr>
      </p:pic>
      <p:sp>
        <p:nvSpPr>
          <p:cNvPr id="10" name="TextBox 9">
            <a:extLst>
              <a:ext uri="{FF2B5EF4-FFF2-40B4-BE49-F238E27FC236}">
                <a16:creationId xmlns:a16="http://schemas.microsoft.com/office/drawing/2014/main" id="{FF0414B4-DF25-4FDA-88FC-79BBAA98F26C}"/>
              </a:ext>
            </a:extLst>
          </p:cNvPr>
          <p:cNvSpPr txBox="1"/>
          <p:nvPr/>
        </p:nvSpPr>
        <p:spPr>
          <a:xfrm>
            <a:off x="703972" y="1836913"/>
            <a:ext cx="1943161" cy="523220"/>
          </a:xfrm>
          <a:prstGeom prst="rect">
            <a:avLst/>
          </a:prstGeom>
          <a:noFill/>
        </p:spPr>
        <p:txBody>
          <a:bodyPr wrap="none" rtlCol="0">
            <a:spAutoFit/>
          </a:bodyPr>
          <a:lstStyle/>
          <a:p>
            <a:r>
              <a:rPr lang="en-GB" sz="2800" b="1" dirty="0">
                <a:solidFill>
                  <a:srgbClr val="002060"/>
                </a:solidFill>
              </a:rPr>
              <a:t>Donations</a:t>
            </a:r>
          </a:p>
        </p:txBody>
      </p:sp>
      <p:sp>
        <p:nvSpPr>
          <p:cNvPr id="12" name="Oval 11">
            <a:extLst>
              <a:ext uri="{FF2B5EF4-FFF2-40B4-BE49-F238E27FC236}">
                <a16:creationId xmlns:a16="http://schemas.microsoft.com/office/drawing/2014/main" id="{1838C110-65D7-4237-B85A-010081553001}"/>
              </a:ext>
            </a:extLst>
          </p:cNvPr>
          <p:cNvSpPr/>
          <p:nvPr/>
        </p:nvSpPr>
        <p:spPr>
          <a:xfrm>
            <a:off x="4038600" y="4953001"/>
            <a:ext cx="3657600" cy="8381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Disaster Response Fund</a:t>
            </a:r>
          </a:p>
        </p:txBody>
      </p:sp>
      <p:sp>
        <p:nvSpPr>
          <p:cNvPr id="13" name="Arrow: Right 12">
            <a:extLst>
              <a:ext uri="{FF2B5EF4-FFF2-40B4-BE49-F238E27FC236}">
                <a16:creationId xmlns:a16="http://schemas.microsoft.com/office/drawing/2014/main" id="{F7B6036F-F822-4DFF-9AAD-21F153DD856E}"/>
              </a:ext>
            </a:extLst>
          </p:cNvPr>
          <p:cNvSpPr/>
          <p:nvPr/>
        </p:nvSpPr>
        <p:spPr>
          <a:xfrm rot="2524562">
            <a:off x="2111189" y="3996117"/>
            <a:ext cx="25214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7">
            <a:extLst>
              <a:ext uri="{FF2B5EF4-FFF2-40B4-BE49-F238E27FC236}">
                <a16:creationId xmlns:a16="http://schemas.microsoft.com/office/drawing/2014/main" id="{9C06ED7F-5312-49A6-B2D8-2D1F93BC2DC8}"/>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10</a:t>
            </a:fld>
            <a:endParaRPr lang="en-US" altLang="en-US" dirty="0">
              <a:solidFill>
                <a:srgbClr val="0070C0"/>
              </a:solidFill>
            </a:endParaRPr>
          </a:p>
        </p:txBody>
      </p:sp>
    </p:spTree>
    <p:extLst>
      <p:ext uri="{BB962C8B-B14F-4D97-AF65-F5344CB8AC3E}">
        <p14:creationId xmlns:p14="http://schemas.microsoft.com/office/powerpoint/2010/main" val="459924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0" nodeType="clickEffect">
                                  <p:stCondLst>
                                    <p:cond delay="0"/>
                                  </p:stCondLst>
                                  <p:childTnLst>
                                    <p:animScale>
                                      <p:cBhvr>
                                        <p:cTn id="12" dur="2000" fill="hold"/>
                                        <p:tgtEl>
                                          <p:spTgt spid="5"/>
                                        </p:tgtEl>
                                      </p:cBhvr>
                                      <p:by x="150000" y="150000"/>
                                    </p:animScale>
                                  </p:childTnLst>
                                </p:cTn>
                              </p:par>
                              <p:par>
                                <p:cTn id="13" presetID="6" presetClass="emph" presetSubtype="0" fill="hold" grpId="0" nodeType="withEffect">
                                  <p:stCondLst>
                                    <p:cond delay="0"/>
                                  </p:stCondLst>
                                  <p:childTnLst>
                                    <p:animScale>
                                      <p:cBhvr>
                                        <p:cTn id="14" dur="2000" fill="hold"/>
                                        <p:tgtEl>
                                          <p:spTgt spid="2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2"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Disaster Response Grants</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p:txBody>
          <a:bodyPr/>
          <a:lstStyle/>
          <a:p>
            <a:r>
              <a:rPr lang="en-GB" sz="2000" i="1" dirty="0"/>
              <a:t>“Districts that have been affected by a disaster can use Rotary disaster response grants to launch their own projects or work with established relief organizations to help their communities recover. Districts should work closely with local officials and groups to ensure that the funding will meet a specific community need.”</a:t>
            </a:r>
          </a:p>
          <a:p>
            <a:r>
              <a:rPr lang="en-GB" sz="2800" dirty="0"/>
              <a:t>Maximum of $25,000</a:t>
            </a:r>
          </a:p>
          <a:p>
            <a:r>
              <a:rPr lang="en-GB" sz="2800" dirty="0"/>
              <a:t>Can also use Global Grants &amp; District Grants</a:t>
            </a:r>
          </a:p>
          <a:p>
            <a:r>
              <a:rPr lang="en-GB" sz="2800" dirty="0"/>
              <a:t>Contributions made directly to the Disaster Response Fund</a:t>
            </a:r>
          </a:p>
        </p:txBody>
      </p:sp>
      <p:sp>
        <p:nvSpPr>
          <p:cNvPr id="6" name="Rectangle 7">
            <a:extLst>
              <a:ext uri="{FF2B5EF4-FFF2-40B4-BE49-F238E27FC236}">
                <a16:creationId xmlns:a16="http://schemas.microsoft.com/office/drawing/2014/main" id="{95D010DA-E433-4DF6-AC38-0028F3DE8F3C}"/>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11</a:t>
            </a:fld>
            <a:endParaRPr lang="en-US" altLang="en-US" dirty="0">
              <a:solidFill>
                <a:srgbClr val="0070C0"/>
              </a:solidFill>
            </a:endParaRPr>
          </a:p>
        </p:txBody>
      </p:sp>
    </p:spTree>
    <p:extLst>
      <p:ext uri="{BB962C8B-B14F-4D97-AF65-F5344CB8AC3E}">
        <p14:creationId xmlns:p14="http://schemas.microsoft.com/office/powerpoint/2010/main" val="1161325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Three year investment</a:t>
            </a:r>
          </a:p>
        </p:txBody>
      </p:sp>
      <p:sp>
        <p:nvSpPr>
          <p:cNvPr id="12" name="Oval 11">
            <a:extLst>
              <a:ext uri="{FF2B5EF4-FFF2-40B4-BE49-F238E27FC236}">
                <a16:creationId xmlns:a16="http://schemas.microsoft.com/office/drawing/2014/main" id="{9B4A7377-9CF9-431F-90E2-03903BFAFE5D}"/>
              </a:ext>
            </a:extLst>
          </p:cNvPr>
          <p:cNvSpPr/>
          <p:nvPr/>
        </p:nvSpPr>
        <p:spPr>
          <a:xfrm>
            <a:off x="685800" y="1905000"/>
            <a:ext cx="2590800" cy="1219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3" name="Oval 12">
            <a:extLst>
              <a:ext uri="{FF2B5EF4-FFF2-40B4-BE49-F238E27FC236}">
                <a16:creationId xmlns:a16="http://schemas.microsoft.com/office/drawing/2014/main" id="{12A611CB-7AFB-4F95-B356-F0CDB42FC448}"/>
              </a:ext>
            </a:extLst>
          </p:cNvPr>
          <p:cNvSpPr/>
          <p:nvPr/>
        </p:nvSpPr>
        <p:spPr>
          <a:xfrm>
            <a:off x="685800" y="4038600"/>
            <a:ext cx="2590800" cy="1219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pic>
        <p:nvPicPr>
          <p:cNvPr id="3" name="Graphic 2" descr="Clock">
            <a:extLst>
              <a:ext uri="{FF2B5EF4-FFF2-40B4-BE49-F238E27FC236}">
                <a16:creationId xmlns:a16="http://schemas.microsoft.com/office/drawing/2014/main" id="{16559D19-24A8-4D8F-947D-B30FAAC28D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1400" y="2286000"/>
            <a:ext cx="2590800" cy="2590800"/>
          </a:xfrm>
          <a:prstGeom prst="rect">
            <a:avLst/>
          </a:prstGeom>
        </p:spPr>
      </p:pic>
      <p:sp>
        <p:nvSpPr>
          <p:cNvPr id="20" name="TextBox 19">
            <a:extLst>
              <a:ext uri="{FF2B5EF4-FFF2-40B4-BE49-F238E27FC236}">
                <a16:creationId xmlns:a16="http://schemas.microsoft.com/office/drawing/2014/main" id="{50FA5D3D-83F2-4746-B883-93582A5F90FC}"/>
              </a:ext>
            </a:extLst>
          </p:cNvPr>
          <p:cNvSpPr txBox="1"/>
          <p:nvPr/>
        </p:nvSpPr>
        <p:spPr>
          <a:xfrm>
            <a:off x="3810000" y="1600200"/>
            <a:ext cx="1507144" cy="523220"/>
          </a:xfrm>
          <a:prstGeom prst="rect">
            <a:avLst/>
          </a:prstGeom>
          <a:noFill/>
        </p:spPr>
        <p:txBody>
          <a:bodyPr wrap="none" rtlCol="0">
            <a:spAutoFit/>
          </a:bodyPr>
          <a:lstStyle/>
          <a:p>
            <a:r>
              <a:rPr lang="en-GB" sz="2800" b="1" dirty="0">
                <a:solidFill>
                  <a:srgbClr val="002060"/>
                </a:solidFill>
              </a:rPr>
              <a:t>2017-18</a:t>
            </a:r>
          </a:p>
        </p:txBody>
      </p:sp>
      <p:sp>
        <p:nvSpPr>
          <p:cNvPr id="23" name="TextBox 22">
            <a:extLst>
              <a:ext uri="{FF2B5EF4-FFF2-40B4-BE49-F238E27FC236}">
                <a16:creationId xmlns:a16="http://schemas.microsoft.com/office/drawing/2014/main" id="{81828586-F755-4E31-81F9-DEE228A6C6FB}"/>
              </a:ext>
            </a:extLst>
          </p:cNvPr>
          <p:cNvSpPr txBox="1"/>
          <p:nvPr/>
        </p:nvSpPr>
        <p:spPr>
          <a:xfrm>
            <a:off x="4953000" y="1981200"/>
            <a:ext cx="1507144" cy="523220"/>
          </a:xfrm>
          <a:prstGeom prst="rect">
            <a:avLst/>
          </a:prstGeom>
          <a:noFill/>
        </p:spPr>
        <p:txBody>
          <a:bodyPr wrap="none" rtlCol="0">
            <a:spAutoFit/>
          </a:bodyPr>
          <a:lstStyle/>
          <a:p>
            <a:r>
              <a:rPr lang="en-GB" sz="2800" b="1" dirty="0">
                <a:solidFill>
                  <a:srgbClr val="002060"/>
                </a:solidFill>
              </a:rPr>
              <a:t>2020-21</a:t>
            </a:r>
          </a:p>
        </p:txBody>
      </p:sp>
      <p:sp>
        <p:nvSpPr>
          <p:cNvPr id="6" name="Arrow: Curved Down 5">
            <a:extLst>
              <a:ext uri="{FF2B5EF4-FFF2-40B4-BE49-F238E27FC236}">
                <a16:creationId xmlns:a16="http://schemas.microsoft.com/office/drawing/2014/main" id="{F7F9308C-B1F5-4FA4-97AB-00D3554E188A}"/>
              </a:ext>
            </a:extLst>
          </p:cNvPr>
          <p:cNvSpPr/>
          <p:nvPr/>
        </p:nvSpPr>
        <p:spPr>
          <a:xfrm rot="432480">
            <a:off x="2817888" y="1603524"/>
            <a:ext cx="4898624" cy="759585"/>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5" name="Arrow: Curved Down 24">
            <a:extLst>
              <a:ext uri="{FF2B5EF4-FFF2-40B4-BE49-F238E27FC236}">
                <a16:creationId xmlns:a16="http://schemas.microsoft.com/office/drawing/2014/main" id="{14F4364F-D80E-4880-B598-EBCA24890141}"/>
              </a:ext>
            </a:extLst>
          </p:cNvPr>
          <p:cNvSpPr/>
          <p:nvPr/>
        </p:nvSpPr>
        <p:spPr>
          <a:xfrm rot="21151129" flipV="1">
            <a:off x="2868409" y="4750647"/>
            <a:ext cx="4966101" cy="996334"/>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6" name="Oval 25">
            <a:extLst>
              <a:ext uri="{FF2B5EF4-FFF2-40B4-BE49-F238E27FC236}">
                <a16:creationId xmlns:a16="http://schemas.microsoft.com/office/drawing/2014/main" id="{1C8789E2-CBDA-40EB-B3F8-E15FFE509931}"/>
              </a:ext>
            </a:extLst>
          </p:cNvPr>
          <p:cNvSpPr/>
          <p:nvPr/>
        </p:nvSpPr>
        <p:spPr>
          <a:xfrm>
            <a:off x="6076950" y="2651428"/>
            <a:ext cx="2590800" cy="17289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Project</a:t>
            </a:r>
          </a:p>
          <a:p>
            <a:pPr algn="ctr"/>
            <a:r>
              <a:rPr lang="en-GB" b="1" dirty="0">
                <a:solidFill>
                  <a:srgbClr val="002060"/>
                </a:solidFill>
                <a:latin typeface="Arial" panose="020B0604020202020204" pitchFamily="34" charset="0"/>
                <a:cs typeface="Arial" panose="020B0604020202020204" pitchFamily="34" charset="0"/>
              </a:rPr>
              <a:t>Funding</a:t>
            </a:r>
          </a:p>
        </p:txBody>
      </p:sp>
      <p:sp>
        <p:nvSpPr>
          <p:cNvPr id="27" name="TextBox 26">
            <a:extLst>
              <a:ext uri="{FF2B5EF4-FFF2-40B4-BE49-F238E27FC236}">
                <a16:creationId xmlns:a16="http://schemas.microsoft.com/office/drawing/2014/main" id="{E39949D6-1598-4E4E-BE52-FFC120E3C2BC}"/>
              </a:ext>
            </a:extLst>
          </p:cNvPr>
          <p:cNvSpPr txBox="1"/>
          <p:nvPr/>
        </p:nvSpPr>
        <p:spPr>
          <a:xfrm>
            <a:off x="3488797" y="5105400"/>
            <a:ext cx="3140603" cy="461665"/>
          </a:xfrm>
          <a:prstGeom prst="rect">
            <a:avLst/>
          </a:prstGeom>
          <a:noFill/>
        </p:spPr>
        <p:txBody>
          <a:bodyPr wrap="none" rtlCol="0">
            <a:spAutoFit/>
          </a:bodyPr>
          <a:lstStyle/>
          <a:p>
            <a:r>
              <a:rPr lang="en-GB" b="1" dirty="0">
                <a:solidFill>
                  <a:srgbClr val="002060"/>
                </a:solidFill>
              </a:rPr>
              <a:t>Spendable Earnings</a:t>
            </a:r>
          </a:p>
        </p:txBody>
      </p:sp>
      <p:sp>
        <p:nvSpPr>
          <p:cNvPr id="14" name="Rectangle 7">
            <a:extLst>
              <a:ext uri="{FF2B5EF4-FFF2-40B4-BE49-F238E27FC236}">
                <a16:creationId xmlns:a16="http://schemas.microsoft.com/office/drawing/2014/main" id="{0E77DC5A-A579-4E01-9812-888EC892A2AA}"/>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12</a:t>
            </a:fld>
            <a:endParaRPr lang="en-US" altLang="en-US" dirty="0">
              <a:solidFill>
                <a:srgbClr val="0070C0"/>
              </a:solidFill>
            </a:endParaRPr>
          </a:p>
        </p:txBody>
      </p:sp>
    </p:spTree>
    <p:extLst>
      <p:ext uri="{BB962C8B-B14F-4D97-AF65-F5344CB8AC3E}">
        <p14:creationId xmlns:p14="http://schemas.microsoft.com/office/powerpoint/2010/main" val="79264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20">
                                            <p:txEl>
                                              <p:pRg st="0" end="0"/>
                                            </p:txEl>
                                          </p:spTgt>
                                        </p:tgtEl>
                                      </p:cBhvr>
                                    </p:animEffect>
                                    <p:set>
                                      <p:cBhvr>
                                        <p:cTn id="7" dur="1" fill="hold">
                                          <p:stCondLst>
                                            <p:cond delay="999"/>
                                          </p:stCondLst>
                                        </p:cTn>
                                        <p:tgtEl>
                                          <p:spTgt spid="20">
                                            <p:txEl>
                                              <p:pRg st="0" end="0"/>
                                            </p:txEl>
                                          </p:spTgt>
                                        </p:tgtEl>
                                        <p:attrNameLst>
                                          <p:attrName>style.visibility</p:attrName>
                                        </p:attrNameLst>
                                      </p:cBhvr>
                                      <p:to>
                                        <p:strVal val="hidden"/>
                                      </p:to>
                                    </p:set>
                                  </p:childTnLst>
                                </p:cTn>
                              </p:par>
                              <p:par>
                                <p:cTn id="8" presetID="45" presetClass="exit" presetSubtype="0" fill="hold" nodeType="withEffect">
                                  <p:stCondLst>
                                    <p:cond delay="0"/>
                                  </p:stCondLst>
                                  <p:childTnLst>
                                    <p:animEffect transition="out" filter="fade">
                                      <p:cBhvr>
                                        <p:cTn id="9" dur="2000"/>
                                        <p:tgtEl>
                                          <p:spTgt spid="3"/>
                                        </p:tgtEl>
                                      </p:cBhvr>
                                    </p:animEffect>
                                    <p:anim calcmode="lin" valueType="num">
                                      <p:cBhvr>
                                        <p:cTn id="10"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1" dur="2000"/>
                                        <p:tgtEl>
                                          <p:spTgt spid="3"/>
                                        </p:tgtEl>
                                        <p:attrNameLst>
                                          <p:attrName>ppt_h</p:attrName>
                                        </p:attrNameLst>
                                      </p:cBhvr>
                                      <p:tavLst>
                                        <p:tav tm="0">
                                          <p:val>
                                            <p:strVal val="ppt_h"/>
                                          </p:val>
                                        </p:tav>
                                        <p:tav tm="100000">
                                          <p:val>
                                            <p:strVal val="ppt_h"/>
                                          </p:val>
                                        </p:tav>
                                      </p:tavLst>
                                    </p:anim>
                                    <p:set>
                                      <p:cBhvr>
                                        <p:cTn id="12" dur="1" fill="hold">
                                          <p:stCondLst>
                                            <p:cond delay="1999"/>
                                          </p:stCondLst>
                                        </p:cTn>
                                        <p:tgtEl>
                                          <p:spTgt spid="3"/>
                                        </p:tgtEl>
                                        <p:attrNameLst>
                                          <p:attrName>style.visibility</p:attrName>
                                        </p:attrNameLst>
                                      </p:cBhvr>
                                      <p:to>
                                        <p:strVal val="hidden"/>
                                      </p:to>
                                    </p:set>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childTnLst>
                                </p:cTn>
                              </p:par>
                            </p:childTnLst>
                          </p:cTn>
                        </p:par>
                        <p:par>
                          <p:cTn id="17" fill="hold">
                            <p:stCondLst>
                              <p:cond delay="3000"/>
                            </p:stCondLst>
                            <p:childTnLst>
                              <p:par>
                                <p:cTn id="18" presetID="6" presetClass="emph" presetSubtype="0" fill="hold" grpId="0" nodeType="afterEffect">
                                  <p:stCondLst>
                                    <p:cond delay="0"/>
                                  </p:stCondLst>
                                  <p:childTnLst>
                                    <p:animScale>
                                      <p:cBhvr>
                                        <p:cTn id="19" dur="2000" fill="hold"/>
                                        <p:tgtEl>
                                          <p:spTgt spid="12"/>
                                        </p:tgtEl>
                                      </p:cBhvr>
                                      <p:by x="150000" y="150000"/>
                                    </p:animScale>
                                  </p:childTnLst>
                                </p:cTn>
                              </p:par>
                              <p:par>
                                <p:cTn id="20" presetID="6" presetClass="emph" presetSubtype="0" fill="hold" grpId="0" nodeType="withEffect">
                                  <p:stCondLst>
                                    <p:cond delay="0"/>
                                  </p:stCondLst>
                                  <p:childTnLst>
                                    <p:animScale>
                                      <p:cBhvr>
                                        <p:cTn id="21" dur="2000" fill="hold"/>
                                        <p:tgtEl>
                                          <p:spTgt spid="13"/>
                                        </p:tgtEl>
                                      </p:cBhvr>
                                      <p:by x="150000" y="150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3" grpId="0"/>
      <p:bldP spid="6"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Global / Local Projects</a:t>
            </a:r>
          </a:p>
        </p:txBody>
      </p:sp>
      <p:sp>
        <p:nvSpPr>
          <p:cNvPr id="17" name="Oval 16">
            <a:extLst>
              <a:ext uri="{FF2B5EF4-FFF2-40B4-BE49-F238E27FC236}">
                <a16:creationId xmlns:a16="http://schemas.microsoft.com/office/drawing/2014/main" id="{44D1CD4C-533F-4E44-B6C9-AA754E414482}"/>
              </a:ext>
            </a:extLst>
          </p:cNvPr>
          <p:cNvSpPr/>
          <p:nvPr/>
        </p:nvSpPr>
        <p:spPr>
          <a:xfrm>
            <a:off x="762000" y="1219200"/>
            <a:ext cx="4705350" cy="2057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World</a:t>
            </a:r>
          </a:p>
          <a:p>
            <a:pPr algn="ctr"/>
            <a:r>
              <a:rPr lang="en-GB" b="1" dirty="0">
                <a:solidFill>
                  <a:srgbClr val="002060"/>
                </a:solidFill>
                <a:latin typeface="Arial" panose="020B0604020202020204" pitchFamily="34" charset="0"/>
                <a:cs typeface="Arial" panose="020B0604020202020204" pitchFamily="34" charset="0"/>
              </a:rPr>
              <a:t>Fund</a:t>
            </a:r>
          </a:p>
          <a:p>
            <a:pPr algn="ctr"/>
            <a:endParaRPr lang="en-GB" b="1" dirty="0">
              <a:solidFill>
                <a:srgbClr val="002060"/>
              </a:solidFill>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7B870CD8-A05E-43AC-A6E5-4C0A83230F48}"/>
              </a:ext>
            </a:extLst>
          </p:cNvPr>
          <p:cNvSpPr/>
          <p:nvPr/>
        </p:nvSpPr>
        <p:spPr>
          <a:xfrm>
            <a:off x="914400" y="3986068"/>
            <a:ext cx="2590800" cy="17289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District</a:t>
            </a:r>
          </a:p>
          <a:p>
            <a:pPr algn="ctr"/>
            <a:r>
              <a:rPr lang="en-GB" b="1" dirty="0">
                <a:solidFill>
                  <a:srgbClr val="002060"/>
                </a:solidFill>
                <a:latin typeface="Arial" panose="020B0604020202020204" pitchFamily="34" charset="0"/>
                <a:cs typeface="Arial" panose="020B0604020202020204" pitchFamily="34" charset="0"/>
              </a:rPr>
              <a:t>Designated</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TextBox 18">
            <a:extLst>
              <a:ext uri="{FF2B5EF4-FFF2-40B4-BE49-F238E27FC236}">
                <a16:creationId xmlns:a16="http://schemas.microsoft.com/office/drawing/2014/main" id="{A664930A-3B2F-4E42-B6B4-D3AC93BF7A6D}"/>
              </a:ext>
            </a:extLst>
          </p:cNvPr>
          <p:cNvSpPr txBox="1"/>
          <p:nvPr/>
        </p:nvSpPr>
        <p:spPr>
          <a:xfrm>
            <a:off x="3843715" y="4569022"/>
            <a:ext cx="4233485" cy="461665"/>
          </a:xfrm>
          <a:prstGeom prst="rect">
            <a:avLst/>
          </a:prstGeom>
          <a:noFill/>
        </p:spPr>
        <p:txBody>
          <a:bodyPr wrap="square" rtlCol="0">
            <a:spAutoFit/>
          </a:bodyPr>
          <a:lstStyle/>
          <a:p>
            <a:pPr algn="ctr"/>
            <a:r>
              <a:rPr lang="en-GB" b="1" dirty="0">
                <a:solidFill>
                  <a:srgbClr val="002060"/>
                </a:solidFill>
              </a:rPr>
              <a:t>50% Back to the District</a:t>
            </a:r>
          </a:p>
        </p:txBody>
      </p:sp>
      <p:sp>
        <p:nvSpPr>
          <p:cNvPr id="2" name="Rectangle 1">
            <a:extLst>
              <a:ext uri="{FF2B5EF4-FFF2-40B4-BE49-F238E27FC236}">
                <a16:creationId xmlns:a16="http://schemas.microsoft.com/office/drawing/2014/main" id="{55F77D72-60E0-435A-A813-736D681EBFEF}"/>
              </a:ext>
            </a:extLst>
          </p:cNvPr>
          <p:cNvSpPr/>
          <p:nvPr/>
        </p:nvSpPr>
        <p:spPr>
          <a:xfrm>
            <a:off x="5335056" y="1600200"/>
            <a:ext cx="2970744" cy="1200329"/>
          </a:xfrm>
          <a:prstGeom prst="rect">
            <a:avLst/>
          </a:prstGeom>
        </p:spPr>
        <p:txBody>
          <a:bodyPr wrap="square">
            <a:spAutoFit/>
          </a:bodyPr>
          <a:lstStyle/>
          <a:p>
            <a:pPr algn="ctr"/>
            <a:r>
              <a:rPr lang="en-GB" b="1" dirty="0">
                <a:solidFill>
                  <a:srgbClr val="002060"/>
                </a:solidFill>
                <a:cs typeface="Arial" panose="020B0604020202020204" pitchFamily="34" charset="0"/>
              </a:rPr>
              <a:t>45% of Every District’s</a:t>
            </a:r>
          </a:p>
          <a:p>
            <a:pPr algn="ctr"/>
            <a:r>
              <a:rPr lang="en-GB" b="1" dirty="0">
                <a:solidFill>
                  <a:srgbClr val="002060"/>
                </a:solidFill>
                <a:cs typeface="Arial" panose="020B0604020202020204" pitchFamily="34" charset="0"/>
              </a:rPr>
              <a:t>Annual Fund</a:t>
            </a:r>
            <a:endParaRPr lang="en-GB" dirty="0"/>
          </a:p>
        </p:txBody>
      </p:sp>
      <p:sp>
        <p:nvSpPr>
          <p:cNvPr id="8" name="Rectangle 7">
            <a:extLst>
              <a:ext uri="{FF2B5EF4-FFF2-40B4-BE49-F238E27FC236}">
                <a16:creationId xmlns:a16="http://schemas.microsoft.com/office/drawing/2014/main" id="{6D97920E-748B-4010-8FFD-CD8D19A351B3}"/>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13</a:t>
            </a:fld>
            <a:endParaRPr lang="en-US" altLang="en-US" dirty="0">
              <a:solidFill>
                <a:srgbClr val="0070C0"/>
              </a:solidFill>
            </a:endParaRPr>
          </a:p>
        </p:txBody>
      </p:sp>
      <p:sp>
        <p:nvSpPr>
          <p:cNvPr id="9" name="Rectangle 8">
            <a:extLst>
              <a:ext uri="{FF2B5EF4-FFF2-40B4-BE49-F238E27FC236}">
                <a16:creationId xmlns:a16="http://schemas.microsoft.com/office/drawing/2014/main" id="{348491CD-F8E0-40BD-876A-048A0C38AC49}"/>
              </a:ext>
            </a:extLst>
          </p:cNvPr>
          <p:cNvSpPr/>
          <p:nvPr/>
        </p:nvSpPr>
        <p:spPr>
          <a:xfrm>
            <a:off x="3843715" y="3454732"/>
            <a:ext cx="3398008" cy="369332"/>
          </a:xfrm>
          <a:prstGeom prst="rect">
            <a:avLst/>
          </a:prstGeom>
        </p:spPr>
        <p:txBody>
          <a:bodyPr wrap="square">
            <a:spAutoFit/>
          </a:bodyPr>
          <a:lstStyle/>
          <a:p>
            <a:pPr algn="ctr"/>
            <a:r>
              <a:rPr lang="en-GB" sz="1800" b="1" dirty="0">
                <a:solidFill>
                  <a:srgbClr val="002060"/>
                </a:solidFill>
                <a:cs typeface="Arial" panose="020B0604020202020204" pitchFamily="34" charset="0"/>
              </a:rPr>
              <a:t>5% -&gt; Operating Expenses</a:t>
            </a:r>
            <a:endParaRPr lang="en-GB" sz="1800" dirty="0"/>
          </a:p>
        </p:txBody>
      </p:sp>
      <p:sp>
        <p:nvSpPr>
          <p:cNvPr id="10" name="Oval 9">
            <a:extLst>
              <a:ext uri="{FF2B5EF4-FFF2-40B4-BE49-F238E27FC236}">
                <a16:creationId xmlns:a16="http://schemas.microsoft.com/office/drawing/2014/main" id="{45F4B86A-9629-48C4-8259-DB81053E64D3}"/>
              </a:ext>
            </a:extLst>
          </p:cNvPr>
          <p:cNvSpPr/>
          <p:nvPr/>
        </p:nvSpPr>
        <p:spPr>
          <a:xfrm>
            <a:off x="2672140" y="3429000"/>
            <a:ext cx="1171575" cy="38100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7359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Balanced Global Funding</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p:txBody>
          <a:bodyPr/>
          <a:lstStyle/>
          <a:p>
            <a:r>
              <a:rPr lang="en-GB" dirty="0"/>
              <a:t>2017-18 Average Donations per Rotarian</a:t>
            </a:r>
          </a:p>
          <a:p>
            <a:pPr lvl="1"/>
            <a:r>
              <a:rPr lang="en-GB" dirty="0"/>
              <a:t>Globally = </a:t>
            </a:r>
            <a:r>
              <a:rPr lang="en-GB" b="1" dirty="0"/>
              <a:t>$113 (£87)</a:t>
            </a:r>
          </a:p>
          <a:p>
            <a:pPr lvl="1"/>
            <a:r>
              <a:rPr lang="en-GB" dirty="0"/>
              <a:t>District 1060 = </a:t>
            </a:r>
            <a:r>
              <a:rPr lang="en-GB" b="1" dirty="0"/>
              <a:t>$39 (£30 </a:t>
            </a:r>
            <a:r>
              <a:rPr lang="en-GB" sz="2000" b="1" dirty="0"/>
              <a:t>with £9 within subs</a:t>
            </a:r>
            <a:r>
              <a:rPr lang="en-GB" b="1" dirty="0"/>
              <a:t>)</a:t>
            </a:r>
          </a:p>
          <a:p>
            <a:pPr lvl="1"/>
            <a:endParaRPr lang="en-GB" dirty="0"/>
          </a:p>
          <a:p>
            <a:r>
              <a:rPr lang="en-GB" dirty="0"/>
              <a:t>We contributed less than half the average, but still have access to the same World Fund</a:t>
            </a:r>
          </a:p>
        </p:txBody>
      </p:sp>
      <p:sp>
        <p:nvSpPr>
          <p:cNvPr id="6" name="Rectangle 7">
            <a:extLst>
              <a:ext uri="{FF2B5EF4-FFF2-40B4-BE49-F238E27FC236}">
                <a16:creationId xmlns:a16="http://schemas.microsoft.com/office/drawing/2014/main" id="{BF399C34-5437-4D90-9D78-011D4177F7ED}"/>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14</a:t>
            </a:fld>
            <a:endParaRPr lang="en-US" altLang="en-US" dirty="0">
              <a:solidFill>
                <a:srgbClr val="0070C0"/>
              </a:solidFill>
            </a:endParaRPr>
          </a:p>
        </p:txBody>
      </p:sp>
    </p:spTree>
    <p:extLst>
      <p:ext uri="{BB962C8B-B14F-4D97-AF65-F5344CB8AC3E}">
        <p14:creationId xmlns:p14="http://schemas.microsoft.com/office/powerpoint/2010/main" val="2217351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3" name="Rectangle 35"/>
          <p:cNvSpPr>
            <a:spLocks noGrp="1" noChangeArrowheads="1"/>
          </p:cNvSpPr>
          <p:nvPr>
            <p:ph type="title"/>
          </p:nvPr>
        </p:nvSpPr>
        <p:spPr/>
        <p:txBody>
          <a:bodyPr>
            <a:normAutofit/>
          </a:bodyPr>
          <a:lstStyle/>
          <a:p>
            <a:pPr eaLnBrk="1" hangingPunct="1"/>
            <a:r>
              <a:rPr lang="en-US" altLang="en-US" sz="4000" dirty="0"/>
              <a:t>District Designated Fund – 2020-21</a:t>
            </a:r>
          </a:p>
        </p:txBody>
      </p:sp>
      <p:sp>
        <p:nvSpPr>
          <p:cNvPr id="11266" name="Rectangle 1"/>
          <p:cNvSpPr>
            <a:spLocks noChangeArrowheads="1"/>
          </p:cNvSpPr>
          <p:nvPr/>
        </p:nvSpPr>
        <p:spPr bwMode="auto">
          <a:xfrm>
            <a:off x="4108376" y="1817534"/>
            <a:ext cx="1447800" cy="7429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a:defRPr/>
            </a:pPr>
            <a:endParaRPr lang="en-US">
              <a:solidFill>
                <a:srgbClr val="FFFFFF"/>
              </a:solidFill>
            </a:endParaRPr>
          </a:p>
        </p:txBody>
      </p:sp>
      <p:sp>
        <p:nvSpPr>
          <p:cNvPr id="452614" name="Text Box 11"/>
          <p:cNvSpPr txBox="1">
            <a:spLocks noChangeArrowheads="1"/>
          </p:cNvSpPr>
          <p:nvPr/>
        </p:nvSpPr>
        <p:spPr bwMode="auto">
          <a:xfrm>
            <a:off x="4108376" y="1958822"/>
            <a:ext cx="1447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en-US" altLang="en-US" sz="2400" b="1" dirty="0">
                <a:solidFill>
                  <a:srgbClr val="002060"/>
                </a:solidFill>
              </a:rPr>
              <a:t>DDF</a:t>
            </a:r>
          </a:p>
        </p:txBody>
      </p:sp>
      <p:sp>
        <p:nvSpPr>
          <p:cNvPr id="452615" name="Rectangle 12"/>
          <p:cNvSpPr>
            <a:spLocks noChangeArrowheads="1"/>
          </p:cNvSpPr>
          <p:nvPr/>
        </p:nvSpPr>
        <p:spPr bwMode="auto">
          <a:xfrm>
            <a:off x="755576" y="3798734"/>
            <a:ext cx="1371600" cy="11430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452616" name="Rectangle 13"/>
          <p:cNvSpPr>
            <a:spLocks noChangeArrowheads="1"/>
          </p:cNvSpPr>
          <p:nvPr/>
        </p:nvSpPr>
        <p:spPr bwMode="auto">
          <a:xfrm>
            <a:off x="2736776" y="3798734"/>
            <a:ext cx="3657600" cy="21336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2" name="Rectangle 14"/>
          <p:cNvSpPr>
            <a:spLocks noChangeArrowheads="1"/>
          </p:cNvSpPr>
          <p:nvPr/>
        </p:nvSpPr>
        <p:spPr bwMode="auto">
          <a:xfrm>
            <a:off x="907976" y="3951134"/>
            <a:ext cx="1066800" cy="838200"/>
          </a:xfrm>
          <a:prstGeom prst="rect">
            <a:avLst/>
          </a:prstGeom>
          <a:gradFill>
            <a:gsLst>
              <a:gs pos="0">
                <a:srgbClr val="73ABBF"/>
              </a:gs>
              <a:gs pos="80000">
                <a:schemeClr val="accent1">
                  <a:shade val="93000"/>
                  <a:satMod val="130000"/>
                </a:schemeClr>
              </a:gs>
              <a:gs pos="100000">
                <a:schemeClr val="accent1">
                  <a:shade val="94000"/>
                  <a:satMod val="135000"/>
                </a:schemeClr>
              </a:gs>
            </a:gsLst>
          </a:gra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rgbClr val="000000"/>
                </a:solidFill>
              </a:rPr>
              <a:t>District </a:t>
            </a:r>
          </a:p>
          <a:p>
            <a:pPr algn="ctr">
              <a:defRPr/>
            </a:pPr>
            <a:r>
              <a:rPr lang="en-US" b="1" dirty="0">
                <a:solidFill>
                  <a:srgbClr val="000000"/>
                </a:solidFill>
              </a:rPr>
              <a:t>Grants</a:t>
            </a:r>
          </a:p>
        </p:txBody>
      </p:sp>
      <p:sp>
        <p:nvSpPr>
          <p:cNvPr id="3" name="Rectangle 16"/>
          <p:cNvSpPr>
            <a:spLocks noChangeArrowheads="1"/>
          </p:cNvSpPr>
          <p:nvPr/>
        </p:nvSpPr>
        <p:spPr bwMode="auto">
          <a:xfrm>
            <a:off x="3124200" y="3874934"/>
            <a:ext cx="10668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rgbClr val="000000"/>
                </a:solidFill>
              </a:rPr>
              <a:t>Global </a:t>
            </a:r>
          </a:p>
          <a:p>
            <a:pPr algn="ctr">
              <a:defRPr/>
            </a:pPr>
            <a:r>
              <a:rPr lang="en-US" b="1" dirty="0">
                <a:solidFill>
                  <a:srgbClr val="000000"/>
                </a:solidFill>
              </a:rPr>
              <a:t>Grants</a:t>
            </a:r>
          </a:p>
        </p:txBody>
      </p:sp>
      <p:sp>
        <p:nvSpPr>
          <p:cNvPr id="11273" name="Rectangle 17"/>
          <p:cNvSpPr>
            <a:spLocks noChangeArrowheads="1"/>
          </p:cNvSpPr>
          <p:nvPr/>
        </p:nvSpPr>
        <p:spPr bwMode="auto">
          <a:xfrm>
            <a:off x="4724400" y="3874934"/>
            <a:ext cx="12954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sz="2000" b="1" dirty="0" err="1">
                <a:solidFill>
                  <a:srgbClr val="000000"/>
                </a:solidFill>
              </a:rPr>
              <a:t>PolioPlus</a:t>
            </a:r>
            <a:r>
              <a:rPr lang="en-US" sz="2000" b="1" dirty="0">
                <a:solidFill>
                  <a:srgbClr val="000000"/>
                </a:solidFill>
              </a:rPr>
              <a:t> </a:t>
            </a:r>
          </a:p>
          <a:p>
            <a:pPr algn="ctr">
              <a:defRPr/>
            </a:pPr>
            <a:r>
              <a:rPr lang="en-US" sz="2000" b="1" dirty="0">
                <a:solidFill>
                  <a:srgbClr val="000000"/>
                </a:solidFill>
              </a:rPr>
              <a:t>Donations</a:t>
            </a:r>
          </a:p>
        </p:txBody>
      </p:sp>
      <p:sp>
        <p:nvSpPr>
          <p:cNvPr id="11274" name="Rectangle 18"/>
          <p:cNvSpPr>
            <a:spLocks noChangeArrowheads="1"/>
          </p:cNvSpPr>
          <p:nvPr/>
        </p:nvSpPr>
        <p:spPr bwMode="auto">
          <a:xfrm>
            <a:off x="4641776" y="4865534"/>
            <a:ext cx="1524000" cy="84613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sz="1800" b="1" dirty="0">
                <a:solidFill>
                  <a:srgbClr val="000000"/>
                </a:solidFill>
                <a:latin typeface="Arial" panose="020B0604020202020204" pitchFamily="34" charset="0"/>
                <a:cs typeface="Arial" panose="020B0604020202020204" pitchFamily="34" charset="0"/>
              </a:rPr>
              <a:t>Rotary Peace </a:t>
            </a:r>
          </a:p>
          <a:p>
            <a:pPr algn="ctr">
              <a:defRPr/>
            </a:pPr>
            <a:r>
              <a:rPr lang="en-US" sz="1800" b="1" dirty="0" err="1">
                <a:solidFill>
                  <a:srgbClr val="000000"/>
                </a:solidFill>
                <a:latin typeface="Arial" panose="020B0604020202020204" pitchFamily="34" charset="0"/>
                <a:cs typeface="Arial" panose="020B0604020202020204" pitchFamily="34" charset="0"/>
              </a:rPr>
              <a:t>Centres</a:t>
            </a:r>
            <a:r>
              <a:rPr lang="en-US" sz="1800" b="1" dirty="0">
                <a:solidFill>
                  <a:srgbClr val="000000"/>
                </a:solidFill>
                <a:latin typeface="Arial" panose="020B0604020202020204" pitchFamily="34" charset="0"/>
                <a:cs typeface="Arial" panose="020B0604020202020204" pitchFamily="34" charset="0"/>
              </a:rPr>
              <a:t> </a:t>
            </a:r>
          </a:p>
          <a:p>
            <a:pPr algn="ctr">
              <a:defRPr/>
            </a:pPr>
            <a:r>
              <a:rPr lang="en-US" sz="1800" b="1" dirty="0">
                <a:solidFill>
                  <a:srgbClr val="000000"/>
                </a:solidFill>
                <a:latin typeface="Arial" panose="020B0604020202020204" pitchFamily="34" charset="0"/>
                <a:cs typeface="Arial" panose="020B0604020202020204" pitchFamily="34" charset="0"/>
              </a:rPr>
              <a:t>Donations</a:t>
            </a:r>
          </a:p>
        </p:txBody>
      </p:sp>
      <p:sp>
        <p:nvSpPr>
          <p:cNvPr id="452629" name="Freeform 23"/>
          <p:cNvSpPr>
            <a:spLocks/>
          </p:cNvSpPr>
          <p:nvPr/>
        </p:nvSpPr>
        <p:spPr bwMode="auto">
          <a:xfrm rot="474344">
            <a:off x="2754082" y="1700431"/>
            <a:ext cx="1367897" cy="346171"/>
          </a:xfrm>
          <a:custGeom>
            <a:avLst/>
            <a:gdLst>
              <a:gd name="T0" fmla="*/ 0 w 1776"/>
              <a:gd name="T1" fmla="*/ 2147483647 h 304"/>
              <a:gd name="T2" fmla="*/ 2147483647 w 1776"/>
              <a:gd name="T3" fmla="*/ 2147483647 h 304"/>
              <a:gd name="T4" fmla="*/ 2147483647 w 1776"/>
              <a:gd name="T5" fmla="*/ 2147483647 h 304"/>
              <a:gd name="T6" fmla="*/ 0 60000 65536"/>
              <a:gd name="T7" fmla="*/ 0 60000 65536"/>
              <a:gd name="T8" fmla="*/ 0 60000 65536"/>
              <a:gd name="T9" fmla="*/ 0 w 1776"/>
              <a:gd name="T10" fmla="*/ 0 h 304"/>
              <a:gd name="T11" fmla="*/ 1776 w 1776"/>
              <a:gd name="T12" fmla="*/ 304 h 304"/>
            </a:gdLst>
            <a:ahLst/>
            <a:cxnLst>
              <a:cxn ang="T6">
                <a:pos x="T0" y="T1"/>
              </a:cxn>
              <a:cxn ang="T7">
                <a:pos x="T2" y="T3"/>
              </a:cxn>
              <a:cxn ang="T8">
                <a:pos x="T4" y="T5"/>
              </a:cxn>
            </a:cxnLst>
            <a:rect l="T9" t="T10" r="T11" b="T12"/>
            <a:pathLst>
              <a:path w="1776" h="304">
                <a:moveTo>
                  <a:pt x="0" y="304"/>
                </a:moveTo>
                <a:cubicBezTo>
                  <a:pt x="308" y="168"/>
                  <a:pt x="616" y="32"/>
                  <a:pt x="912" y="16"/>
                </a:cubicBezTo>
                <a:cubicBezTo>
                  <a:pt x="1208" y="0"/>
                  <a:pt x="1492" y="104"/>
                  <a:pt x="1776" y="208"/>
                </a:cubicBezTo>
              </a:path>
            </a:pathLst>
          </a:custGeom>
          <a:noFill/>
          <a:ln w="2540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452630" name="Freeform 24"/>
          <p:cNvSpPr>
            <a:spLocks/>
          </p:cNvSpPr>
          <p:nvPr/>
        </p:nvSpPr>
        <p:spPr bwMode="auto">
          <a:xfrm rot="10418373" flipV="1">
            <a:off x="5569361" y="1739226"/>
            <a:ext cx="971638" cy="274260"/>
          </a:xfrm>
          <a:custGeom>
            <a:avLst/>
            <a:gdLst>
              <a:gd name="T0" fmla="*/ 0 w 1776"/>
              <a:gd name="T1" fmla="*/ 2147483647 h 304"/>
              <a:gd name="T2" fmla="*/ 2147483647 w 1776"/>
              <a:gd name="T3" fmla="*/ 2147483647 h 304"/>
              <a:gd name="T4" fmla="*/ 2147483647 w 1776"/>
              <a:gd name="T5" fmla="*/ 2147483647 h 304"/>
              <a:gd name="T6" fmla="*/ 0 60000 65536"/>
              <a:gd name="T7" fmla="*/ 0 60000 65536"/>
              <a:gd name="T8" fmla="*/ 0 60000 65536"/>
              <a:gd name="T9" fmla="*/ 0 w 1776"/>
              <a:gd name="T10" fmla="*/ 0 h 304"/>
              <a:gd name="T11" fmla="*/ 1776 w 1776"/>
              <a:gd name="T12" fmla="*/ 304 h 304"/>
            </a:gdLst>
            <a:ahLst/>
            <a:cxnLst>
              <a:cxn ang="T6">
                <a:pos x="T0" y="T1"/>
              </a:cxn>
              <a:cxn ang="T7">
                <a:pos x="T2" y="T3"/>
              </a:cxn>
              <a:cxn ang="T8">
                <a:pos x="T4" y="T5"/>
              </a:cxn>
            </a:cxnLst>
            <a:rect l="T9" t="T10" r="T11" b="T12"/>
            <a:pathLst>
              <a:path w="1776" h="304">
                <a:moveTo>
                  <a:pt x="0" y="304"/>
                </a:moveTo>
                <a:cubicBezTo>
                  <a:pt x="308" y="168"/>
                  <a:pt x="616" y="32"/>
                  <a:pt x="912" y="16"/>
                </a:cubicBezTo>
                <a:cubicBezTo>
                  <a:pt x="1208" y="0"/>
                  <a:pt x="1492" y="104"/>
                  <a:pt x="1776" y="208"/>
                </a:cubicBezTo>
              </a:path>
            </a:pathLst>
          </a:custGeom>
          <a:noFill/>
          <a:ln w="2540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2631" name="Line 25"/>
          <p:cNvSpPr>
            <a:spLocks noChangeShapeType="1"/>
          </p:cNvSpPr>
          <p:nvPr/>
        </p:nvSpPr>
        <p:spPr bwMode="auto">
          <a:xfrm>
            <a:off x="5556176" y="2427134"/>
            <a:ext cx="2438400" cy="1371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2632" name="Line 26"/>
          <p:cNvSpPr>
            <a:spLocks noChangeShapeType="1"/>
          </p:cNvSpPr>
          <p:nvPr/>
        </p:nvSpPr>
        <p:spPr bwMode="auto">
          <a:xfrm flipH="1">
            <a:off x="1746176" y="2427134"/>
            <a:ext cx="2362200" cy="1371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279" name="Oval 27"/>
          <p:cNvSpPr>
            <a:spLocks noChangeArrowheads="1"/>
          </p:cNvSpPr>
          <p:nvPr/>
        </p:nvSpPr>
        <p:spPr bwMode="auto">
          <a:xfrm>
            <a:off x="692224" y="1295400"/>
            <a:ext cx="2127176" cy="1546532"/>
          </a:xfrm>
          <a:prstGeom prst="ellipse">
            <a:avLst/>
          </a:prstGeom>
          <a:gradFill>
            <a:gsLst>
              <a:gs pos="0">
                <a:schemeClr val="accent2">
                  <a:shade val="51000"/>
                  <a:satMod val="130000"/>
                  <a:lumMod val="79000"/>
                  <a:lumOff val="21000"/>
                </a:schemeClr>
              </a:gs>
              <a:gs pos="9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rgbClr val="002060"/>
                </a:solidFill>
              </a:rPr>
              <a:t>50% of </a:t>
            </a:r>
          </a:p>
          <a:p>
            <a:pPr algn="ctr">
              <a:defRPr/>
            </a:pPr>
            <a:r>
              <a:rPr lang="en-US" b="1" dirty="0">
                <a:solidFill>
                  <a:srgbClr val="002060"/>
                </a:solidFill>
              </a:rPr>
              <a:t>contributions </a:t>
            </a:r>
          </a:p>
          <a:p>
            <a:pPr algn="ctr">
              <a:defRPr/>
            </a:pPr>
            <a:r>
              <a:rPr lang="en-US" b="1" dirty="0">
                <a:solidFill>
                  <a:srgbClr val="002060"/>
                </a:solidFill>
              </a:rPr>
              <a:t>3 years prior</a:t>
            </a:r>
          </a:p>
        </p:txBody>
      </p:sp>
      <p:sp>
        <p:nvSpPr>
          <p:cNvPr id="11280" name="Oval 28"/>
          <p:cNvSpPr>
            <a:spLocks noChangeArrowheads="1"/>
          </p:cNvSpPr>
          <p:nvPr/>
        </p:nvSpPr>
        <p:spPr bwMode="auto">
          <a:xfrm>
            <a:off x="6546776" y="1588934"/>
            <a:ext cx="1905000" cy="1371600"/>
          </a:xfrm>
          <a:prstGeom prst="ellipse">
            <a:avLst/>
          </a:prstGeom>
          <a:gradFill>
            <a:gsLst>
              <a:gs pos="0">
                <a:schemeClr val="accent2">
                  <a:shade val="51000"/>
                  <a:satMod val="130000"/>
                  <a:lumMod val="79000"/>
                  <a:lumOff val="21000"/>
                </a:schemeClr>
              </a:gs>
              <a:gs pos="8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rgbClr val="002060"/>
                </a:solidFill>
              </a:rPr>
              <a:t>Rollover and</a:t>
            </a:r>
          </a:p>
          <a:p>
            <a:pPr algn="ctr">
              <a:defRPr/>
            </a:pPr>
            <a:r>
              <a:rPr lang="en-US" b="1" dirty="0">
                <a:solidFill>
                  <a:srgbClr val="002060"/>
                </a:solidFill>
              </a:rPr>
              <a:t>Transfers</a:t>
            </a:r>
            <a:endParaRPr lang="en-US" sz="1600" b="1" i="1" dirty="0">
              <a:solidFill>
                <a:srgbClr val="002060"/>
              </a:solidFill>
            </a:endParaRPr>
          </a:p>
        </p:txBody>
      </p:sp>
      <p:sp>
        <p:nvSpPr>
          <p:cNvPr id="11281" name="Rectangle 29"/>
          <p:cNvSpPr>
            <a:spLocks noChangeArrowheads="1"/>
          </p:cNvSpPr>
          <p:nvPr/>
        </p:nvSpPr>
        <p:spPr bwMode="auto">
          <a:xfrm>
            <a:off x="3041576" y="4865534"/>
            <a:ext cx="12954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a:defRPr sz="2400">
                <a:solidFill>
                  <a:schemeClr val="tx1"/>
                </a:solidFill>
                <a:latin typeface="Arial" charset="0"/>
                <a:cs typeface="Arial" charset="0"/>
              </a:defRPr>
            </a:lvl1pPr>
            <a:lvl2pPr marL="37931725" indent="-37474525">
              <a:defRPr sz="2400">
                <a:solidFill>
                  <a:schemeClr val="tx1"/>
                </a:solidFill>
                <a:latin typeface="Arial" charset="0"/>
                <a:cs typeface="Arial" charset="0"/>
              </a:defRPr>
            </a:lvl2pPr>
            <a:lvl3pPr>
              <a:defRPr sz="2400">
                <a:solidFill>
                  <a:schemeClr val="tx1"/>
                </a:solidFill>
                <a:latin typeface="Arial" charset="0"/>
                <a:cs typeface="Arial" charset="0"/>
              </a:defRPr>
            </a:lvl3pPr>
            <a:lvl4pPr>
              <a:defRPr sz="2400">
                <a:solidFill>
                  <a:schemeClr val="tx1"/>
                </a:solidFill>
                <a:latin typeface="Arial" charset="0"/>
                <a:cs typeface="Arial" charset="0"/>
              </a:defRPr>
            </a:lvl4pPr>
            <a:lvl5pPr>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1800" b="1" dirty="0">
                <a:solidFill>
                  <a:srgbClr val="000000"/>
                </a:solidFill>
              </a:rPr>
              <a:t>Disaster</a:t>
            </a:r>
          </a:p>
          <a:p>
            <a:pPr algn="ctr">
              <a:defRPr/>
            </a:pPr>
            <a:r>
              <a:rPr lang="en-US" sz="1800" b="1" dirty="0">
                <a:solidFill>
                  <a:srgbClr val="000000"/>
                </a:solidFill>
              </a:rPr>
              <a:t>Response</a:t>
            </a:r>
          </a:p>
          <a:p>
            <a:pPr algn="ctr">
              <a:defRPr/>
            </a:pPr>
            <a:r>
              <a:rPr lang="en-US" sz="1800" b="1" dirty="0">
                <a:solidFill>
                  <a:srgbClr val="000000"/>
                </a:solidFill>
              </a:rPr>
              <a:t>Fund</a:t>
            </a:r>
          </a:p>
        </p:txBody>
      </p:sp>
      <p:sp>
        <p:nvSpPr>
          <p:cNvPr id="452642" name="Rectangle 31"/>
          <p:cNvSpPr>
            <a:spLocks noChangeArrowheads="1"/>
          </p:cNvSpPr>
          <p:nvPr/>
        </p:nvSpPr>
        <p:spPr bwMode="auto">
          <a:xfrm>
            <a:off x="6699176" y="3798734"/>
            <a:ext cx="1905000" cy="11430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1283" name="Rectangle 32"/>
          <p:cNvSpPr>
            <a:spLocks noChangeArrowheads="1"/>
          </p:cNvSpPr>
          <p:nvPr/>
        </p:nvSpPr>
        <p:spPr bwMode="auto">
          <a:xfrm>
            <a:off x="6851576" y="3951134"/>
            <a:ext cx="16002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a:defRPr sz="2400">
                <a:solidFill>
                  <a:schemeClr val="tx1"/>
                </a:solidFill>
                <a:latin typeface="Arial" charset="0"/>
                <a:cs typeface="Arial" charset="0"/>
              </a:defRPr>
            </a:lvl1pPr>
            <a:lvl2pPr marL="37931725" indent="-37474525">
              <a:defRPr sz="2400">
                <a:solidFill>
                  <a:schemeClr val="tx1"/>
                </a:solidFill>
                <a:latin typeface="Arial" charset="0"/>
                <a:cs typeface="Arial" charset="0"/>
              </a:defRPr>
            </a:lvl2pPr>
            <a:lvl3pPr>
              <a:defRPr sz="2400">
                <a:solidFill>
                  <a:schemeClr val="tx1"/>
                </a:solidFill>
                <a:latin typeface="Arial" charset="0"/>
                <a:cs typeface="Arial" charset="0"/>
              </a:defRPr>
            </a:lvl3pPr>
            <a:lvl4pPr>
              <a:defRPr sz="2400">
                <a:solidFill>
                  <a:schemeClr val="tx1"/>
                </a:solidFill>
                <a:latin typeface="Arial" charset="0"/>
                <a:cs typeface="Arial" charset="0"/>
              </a:defRPr>
            </a:lvl4pPr>
            <a:lvl5pPr>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1800" b="1">
                <a:solidFill>
                  <a:srgbClr val="000000"/>
                </a:solidFill>
              </a:rPr>
              <a:t>Unused DDF</a:t>
            </a:r>
          </a:p>
          <a:p>
            <a:pPr algn="ctr">
              <a:defRPr/>
            </a:pPr>
            <a:r>
              <a:rPr lang="en-US" sz="1800" b="1">
                <a:solidFill>
                  <a:srgbClr val="000000"/>
                </a:solidFill>
              </a:rPr>
              <a:t>rolls over to</a:t>
            </a:r>
          </a:p>
          <a:p>
            <a:pPr algn="ctr">
              <a:defRPr/>
            </a:pPr>
            <a:r>
              <a:rPr lang="en-US" sz="1800" b="1">
                <a:solidFill>
                  <a:srgbClr val="000000"/>
                </a:solidFill>
              </a:rPr>
              <a:t>next year</a:t>
            </a:r>
          </a:p>
        </p:txBody>
      </p:sp>
      <p:sp>
        <p:nvSpPr>
          <p:cNvPr id="452646" name="Line 33"/>
          <p:cNvSpPr>
            <a:spLocks noChangeShapeType="1"/>
          </p:cNvSpPr>
          <p:nvPr/>
        </p:nvSpPr>
        <p:spPr bwMode="auto">
          <a:xfrm>
            <a:off x="4832276" y="2560484"/>
            <a:ext cx="0" cy="12382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2647" name="Text Box 35"/>
          <p:cNvSpPr txBox="1">
            <a:spLocks noChangeArrowheads="1"/>
          </p:cNvSpPr>
          <p:nvPr/>
        </p:nvSpPr>
        <p:spPr bwMode="auto">
          <a:xfrm rot="-1817502">
            <a:off x="1669976" y="2808134"/>
            <a:ext cx="19970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452648" name="Text Box 36"/>
          <p:cNvSpPr txBox="1">
            <a:spLocks noChangeArrowheads="1"/>
          </p:cNvSpPr>
          <p:nvPr/>
        </p:nvSpPr>
        <p:spPr bwMode="auto">
          <a:xfrm rot="-1779350">
            <a:off x="1716014" y="2662084"/>
            <a:ext cx="2514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en-US" altLang="en-US" sz="2000" dirty="0">
                <a:solidFill>
                  <a:srgbClr val="002060"/>
                </a:solidFill>
              </a:rPr>
              <a:t>Up to 50%</a:t>
            </a:r>
          </a:p>
        </p:txBody>
      </p:sp>
      <p:sp>
        <p:nvSpPr>
          <p:cNvPr id="5" name="TextBox 4">
            <a:extLst>
              <a:ext uri="{FF2B5EF4-FFF2-40B4-BE49-F238E27FC236}">
                <a16:creationId xmlns:a16="http://schemas.microsoft.com/office/drawing/2014/main" id="{570A51EA-FDB6-4916-8CC0-697D35275DCB}"/>
              </a:ext>
            </a:extLst>
          </p:cNvPr>
          <p:cNvSpPr txBox="1"/>
          <p:nvPr/>
        </p:nvSpPr>
        <p:spPr>
          <a:xfrm>
            <a:off x="4076296" y="1295400"/>
            <a:ext cx="1486304" cy="523220"/>
          </a:xfrm>
          <a:prstGeom prst="rect">
            <a:avLst/>
          </a:prstGeom>
          <a:noFill/>
        </p:spPr>
        <p:txBody>
          <a:bodyPr wrap="none" rtlCol="0">
            <a:spAutoFit/>
          </a:bodyPr>
          <a:lstStyle/>
          <a:p>
            <a:r>
              <a:rPr lang="en-GB" sz="2800" b="1" dirty="0">
                <a:solidFill>
                  <a:srgbClr val="FF0000"/>
                </a:solidFill>
              </a:rPr>
              <a:t>£23,936</a:t>
            </a:r>
          </a:p>
        </p:txBody>
      </p:sp>
      <p:sp>
        <p:nvSpPr>
          <p:cNvPr id="7" name="TextBox 6">
            <a:extLst>
              <a:ext uri="{FF2B5EF4-FFF2-40B4-BE49-F238E27FC236}">
                <a16:creationId xmlns:a16="http://schemas.microsoft.com/office/drawing/2014/main" id="{391B5491-9D74-4BEC-8A1F-1B6A28A2D1C2}"/>
              </a:ext>
            </a:extLst>
          </p:cNvPr>
          <p:cNvSpPr txBox="1"/>
          <p:nvPr/>
        </p:nvSpPr>
        <p:spPr>
          <a:xfrm>
            <a:off x="743308" y="4963180"/>
            <a:ext cx="1486304" cy="523220"/>
          </a:xfrm>
          <a:prstGeom prst="rect">
            <a:avLst/>
          </a:prstGeom>
          <a:noFill/>
        </p:spPr>
        <p:txBody>
          <a:bodyPr wrap="none" rtlCol="0">
            <a:spAutoFit/>
          </a:bodyPr>
          <a:lstStyle/>
          <a:p>
            <a:r>
              <a:rPr lang="en-GB" sz="2800" b="1" dirty="0">
                <a:solidFill>
                  <a:srgbClr val="FF0000"/>
                </a:solidFill>
              </a:rPr>
              <a:t>£10,468</a:t>
            </a:r>
          </a:p>
        </p:txBody>
      </p:sp>
      <p:sp>
        <p:nvSpPr>
          <p:cNvPr id="8" name="TextBox 7">
            <a:extLst>
              <a:ext uri="{FF2B5EF4-FFF2-40B4-BE49-F238E27FC236}">
                <a16:creationId xmlns:a16="http://schemas.microsoft.com/office/drawing/2014/main" id="{DF880B11-5DED-4E30-9DBC-0F1B0570FA9A}"/>
              </a:ext>
            </a:extLst>
          </p:cNvPr>
          <p:cNvSpPr txBox="1"/>
          <p:nvPr/>
        </p:nvSpPr>
        <p:spPr>
          <a:xfrm>
            <a:off x="4886271" y="3276600"/>
            <a:ext cx="1285929" cy="523220"/>
          </a:xfrm>
          <a:prstGeom prst="rect">
            <a:avLst/>
          </a:prstGeom>
          <a:noFill/>
        </p:spPr>
        <p:txBody>
          <a:bodyPr wrap="none" rtlCol="0">
            <a:spAutoFit/>
          </a:bodyPr>
          <a:lstStyle/>
          <a:p>
            <a:r>
              <a:rPr lang="en-GB" sz="2800" b="1" dirty="0">
                <a:solidFill>
                  <a:srgbClr val="FF0000"/>
                </a:solidFill>
              </a:rPr>
              <a:t>£8,520</a:t>
            </a:r>
          </a:p>
        </p:txBody>
      </p:sp>
      <p:sp>
        <p:nvSpPr>
          <p:cNvPr id="9" name="TextBox 8">
            <a:extLst>
              <a:ext uri="{FF2B5EF4-FFF2-40B4-BE49-F238E27FC236}">
                <a16:creationId xmlns:a16="http://schemas.microsoft.com/office/drawing/2014/main" id="{EC574A2F-86FF-4BAE-B539-891FD3C051CD}"/>
              </a:ext>
            </a:extLst>
          </p:cNvPr>
          <p:cNvSpPr txBox="1"/>
          <p:nvPr/>
        </p:nvSpPr>
        <p:spPr>
          <a:xfrm>
            <a:off x="6889133" y="5094134"/>
            <a:ext cx="1686679" cy="1077218"/>
          </a:xfrm>
          <a:prstGeom prst="rect">
            <a:avLst/>
          </a:prstGeom>
          <a:noFill/>
        </p:spPr>
        <p:txBody>
          <a:bodyPr wrap="none" rtlCol="0">
            <a:spAutoFit/>
          </a:bodyPr>
          <a:lstStyle/>
          <a:p>
            <a:pPr algn="ctr"/>
            <a:r>
              <a:rPr lang="en-GB" sz="3200" b="1" dirty="0">
                <a:solidFill>
                  <a:srgbClr val="FF0000"/>
                </a:solidFill>
              </a:rPr>
              <a:t>£51,120</a:t>
            </a:r>
          </a:p>
          <a:p>
            <a:pPr algn="ctr"/>
            <a:r>
              <a:rPr lang="en-GB" sz="3200" b="1" dirty="0">
                <a:solidFill>
                  <a:srgbClr val="FF0000"/>
                </a:solidFill>
              </a:rPr>
              <a:t>to Polio</a:t>
            </a:r>
          </a:p>
        </p:txBody>
      </p:sp>
      <p:sp>
        <p:nvSpPr>
          <p:cNvPr id="28" name="TextBox 27">
            <a:extLst>
              <a:ext uri="{FF2B5EF4-FFF2-40B4-BE49-F238E27FC236}">
                <a16:creationId xmlns:a16="http://schemas.microsoft.com/office/drawing/2014/main" id="{24B27D35-3810-489D-AD39-0BA60FC87810}"/>
              </a:ext>
            </a:extLst>
          </p:cNvPr>
          <p:cNvSpPr txBox="1"/>
          <p:nvPr/>
        </p:nvSpPr>
        <p:spPr>
          <a:xfrm>
            <a:off x="467658" y="5014768"/>
            <a:ext cx="1986441" cy="646331"/>
          </a:xfrm>
          <a:prstGeom prst="rect">
            <a:avLst/>
          </a:prstGeom>
          <a:solidFill>
            <a:schemeClr val="bg1"/>
          </a:solidFill>
        </p:spPr>
        <p:txBody>
          <a:bodyPr wrap="square" rtlCol="0">
            <a:spAutoFit/>
          </a:bodyPr>
          <a:lstStyle/>
          <a:p>
            <a:pPr algn="ctr"/>
            <a:r>
              <a:rPr lang="en-GB" sz="3600" b="1" dirty="0">
                <a:solidFill>
                  <a:srgbClr val="FF0000"/>
                </a:solidFill>
              </a:rPr>
              <a:t>£17,568</a:t>
            </a:r>
          </a:p>
        </p:txBody>
      </p:sp>
      <p:sp>
        <p:nvSpPr>
          <p:cNvPr id="29" name="Rectangle 7">
            <a:extLst>
              <a:ext uri="{FF2B5EF4-FFF2-40B4-BE49-F238E27FC236}">
                <a16:creationId xmlns:a16="http://schemas.microsoft.com/office/drawing/2014/main" id="{44890C35-5395-4602-9A9F-2225E4D516C5}"/>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15</a:t>
            </a:fld>
            <a:endParaRPr lang="en-US" altLang="en-US" dirty="0">
              <a:solidFill>
                <a:srgbClr val="0070C0"/>
              </a:solidFill>
            </a:endParaRPr>
          </a:p>
        </p:txBody>
      </p:sp>
    </p:spTree>
    <p:extLst>
      <p:ext uri="{BB962C8B-B14F-4D97-AF65-F5344CB8AC3E}">
        <p14:creationId xmlns:p14="http://schemas.microsoft.com/office/powerpoint/2010/main" val="3707511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3" name="Rectangle 35"/>
          <p:cNvSpPr>
            <a:spLocks noGrp="1" noChangeArrowheads="1"/>
          </p:cNvSpPr>
          <p:nvPr>
            <p:ph type="title"/>
          </p:nvPr>
        </p:nvSpPr>
        <p:spPr/>
        <p:txBody>
          <a:bodyPr>
            <a:normAutofit/>
          </a:bodyPr>
          <a:lstStyle/>
          <a:p>
            <a:pPr eaLnBrk="1" hangingPunct="1"/>
            <a:r>
              <a:rPr lang="en-US" altLang="en-US" sz="4000" dirty="0"/>
              <a:t>District Designated Fund – 2021-22</a:t>
            </a:r>
          </a:p>
        </p:txBody>
      </p:sp>
      <p:sp>
        <p:nvSpPr>
          <p:cNvPr id="11266" name="Rectangle 1"/>
          <p:cNvSpPr>
            <a:spLocks noChangeArrowheads="1"/>
          </p:cNvSpPr>
          <p:nvPr/>
        </p:nvSpPr>
        <p:spPr bwMode="auto">
          <a:xfrm>
            <a:off x="4108376" y="1817534"/>
            <a:ext cx="1447800" cy="7429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a:defRPr/>
            </a:pPr>
            <a:endParaRPr lang="en-US">
              <a:solidFill>
                <a:srgbClr val="FFFFFF"/>
              </a:solidFill>
            </a:endParaRPr>
          </a:p>
        </p:txBody>
      </p:sp>
      <p:sp>
        <p:nvSpPr>
          <p:cNvPr id="452614" name="Text Box 11"/>
          <p:cNvSpPr txBox="1">
            <a:spLocks noChangeArrowheads="1"/>
          </p:cNvSpPr>
          <p:nvPr/>
        </p:nvSpPr>
        <p:spPr bwMode="auto">
          <a:xfrm>
            <a:off x="4108376" y="1958822"/>
            <a:ext cx="1447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en-US" altLang="en-US" sz="2400" b="1" dirty="0">
                <a:solidFill>
                  <a:srgbClr val="002060"/>
                </a:solidFill>
              </a:rPr>
              <a:t>DDF</a:t>
            </a:r>
          </a:p>
        </p:txBody>
      </p:sp>
      <p:sp>
        <p:nvSpPr>
          <p:cNvPr id="452615" name="Rectangle 12"/>
          <p:cNvSpPr>
            <a:spLocks noChangeArrowheads="1"/>
          </p:cNvSpPr>
          <p:nvPr/>
        </p:nvSpPr>
        <p:spPr bwMode="auto">
          <a:xfrm>
            <a:off x="755576" y="3798734"/>
            <a:ext cx="1371600" cy="11430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452616" name="Rectangle 13"/>
          <p:cNvSpPr>
            <a:spLocks noChangeArrowheads="1"/>
          </p:cNvSpPr>
          <p:nvPr/>
        </p:nvSpPr>
        <p:spPr bwMode="auto">
          <a:xfrm>
            <a:off x="2736776" y="3798734"/>
            <a:ext cx="3657600" cy="21336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2" name="Rectangle 14"/>
          <p:cNvSpPr>
            <a:spLocks noChangeArrowheads="1"/>
          </p:cNvSpPr>
          <p:nvPr/>
        </p:nvSpPr>
        <p:spPr bwMode="auto">
          <a:xfrm>
            <a:off x="907976" y="3951134"/>
            <a:ext cx="1066800" cy="838200"/>
          </a:xfrm>
          <a:prstGeom prst="rect">
            <a:avLst/>
          </a:prstGeom>
          <a:gradFill>
            <a:gsLst>
              <a:gs pos="0">
                <a:srgbClr val="73ABBF"/>
              </a:gs>
              <a:gs pos="80000">
                <a:schemeClr val="accent1">
                  <a:shade val="93000"/>
                  <a:satMod val="130000"/>
                </a:schemeClr>
              </a:gs>
              <a:gs pos="100000">
                <a:schemeClr val="accent1">
                  <a:shade val="94000"/>
                  <a:satMod val="135000"/>
                </a:schemeClr>
              </a:gs>
            </a:gsLst>
          </a:gra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rgbClr val="000000"/>
                </a:solidFill>
              </a:rPr>
              <a:t>District </a:t>
            </a:r>
          </a:p>
          <a:p>
            <a:pPr algn="ctr">
              <a:defRPr/>
            </a:pPr>
            <a:r>
              <a:rPr lang="en-US" b="1" dirty="0">
                <a:solidFill>
                  <a:srgbClr val="000000"/>
                </a:solidFill>
              </a:rPr>
              <a:t>Grants</a:t>
            </a:r>
          </a:p>
        </p:txBody>
      </p:sp>
      <p:sp>
        <p:nvSpPr>
          <p:cNvPr id="3" name="Rectangle 16"/>
          <p:cNvSpPr>
            <a:spLocks noChangeArrowheads="1"/>
          </p:cNvSpPr>
          <p:nvPr/>
        </p:nvSpPr>
        <p:spPr bwMode="auto">
          <a:xfrm>
            <a:off x="3124200" y="3874934"/>
            <a:ext cx="10668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rgbClr val="000000"/>
                </a:solidFill>
              </a:rPr>
              <a:t>Global </a:t>
            </a:r>
          </a:p>
          <a:p>
            <a:pPr algn="ctr">
              <a:defRPr/>
            </a:pPr>
            <a:r>
              <a:rPr lang="en-US" b="1" dirty="0">
                <a:solidFill>
                  <a:srgbClr val="000000"/>
                </a:solidFill>
              </a:rPr>
              <a:t>Grants</a:t>
            </a:r>
          </a:p>
        </p:txBody>
      </p:sp>
      <p:sp>
        <p:nvSpPr>
          <p:cNvPr id="11273" name="Rectangle 17"/>
          <p:cNvSpPr>
            <a:spLocks noChangeArrowheads="1"/>
          </p:cNvSpPr>
          <p:nvPr/>
        </p:nvSpPr>
        <p:spPr bwMode="auto">
          <a:xfrm>
            <a:off x="4724400" y="3874934"/>
            <a:ext cx="12954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sz="2000" b="1" dirty="0" err="1">
                <a:solidFill>
                  <a:srgbClr val="000000"/>
                </a:solidFill>
              </a:rPr>
              <a:t>PolioPlus</a:t>
            </a:r>
            <a:r>
              <a:rPr lang="en-US" sz="2000" b="1" dirty="0">
                <a:solidFill>
                  <a:srgbClr val="000000"/>
                </a:solidFill>
              </a:rPr>
              <a:t> </a:t>
            </a:r>
          </a:p>
          <a:p>
            <a:pPr algn="ctr">
              <a:defRPr/>
            </a:pPr>
            <a:r>
              <a:rPr lang="en-US" sz="2000" b="1" dirty="0">
                <a:solidFill>
                  <a:srgbClr val="000000"/>
                </a:solidFill>
              </a:rPr>
              <a:t>Donations</a:t>
            </a:r>
          </a:p>
        </p:txBody>
      </p:sp>
      <p:sp>
        <p:nvSpPr>
          <p:cNvPr id="11274" name="Rectangle 18"/>
          <p:cNvSpPr>
            <a:spLocks noChangeArrowheads="1"/>
          </p:cNvSpPr>
          <p:nvPr/>
        </p:nvSpPr>
        <p:spPr bwMode="auto">
          <a:xfrm>
            <a:off x="4641776" y="4865534"/>
            <a:ext cx="1524000" cy="84613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sz="1800" b="1" dirty="0">
                <a:solidFill>
                  <a:srgbClr val="000000"/>
                </a:solidFill>
                <a:latin typeface="Arial" panose="020B0604020202020204" pitchFamily="34" charset="0"/>
                <a:cs typeface="Arial" panose="020B0604020202020204" pitchFamily="34" charset="0"/>
              </a:rPr>
              <a:t>Rotary Peace </a:t>
            </a:r>
          </a:p>
          <a:p>
            <a:pPr algn="ctr">
              <a:defRPr/>
            </a:pPr>
            <a:r>
              <a:rPr lang="en-US" sz="1800" b="1" dirty="0" err="1">
                <a:solidFill>
                  <a:srgbClr val="000000"/>
                </a:solidFill>
                <a:latin typeface="Arial" panose="020B0604020202020204" pitchFamily="34" charset="0"/>
                <a:cs typeface="Arial" panose="020B0604020202020204" pitchFamily="34" charset="0"/>
              </a:rPr>
              <a:t>Centres</a:t>
            </a:r>
            <a:r>
              <a:rPr lang="en-US" sz="1800" b="1" dirty="0">
                <a:solidFill>
                  <a:srgbClr val="000000"/>
                </a:solidFill>
                <a:latin typeface="Arial" panose="020B0604020202020204" pitchFamily="34" charset="0"/>
                <a:cs typeface="Arial" panose="020B0604020202020204" pitchFamily="34" charset="0"/>
              </a:rPr>
              <a:t> </a:t>
            </a:r>
          </a:p>
          <a:p>
            <a:pPr algn="ctr">
              <a:defRPr/>
            </a:pPr>
            <a:r>
              <a:rPr lang="en-US" sz="1800" b="1" dirty="0">
                <a:solidFill>
                  <a:srgbClr val="000000"/>
                </a:solidFill>
                <a:latin typeface="Arial" panose="020B0604020202020204" pitchFamily="34" charset="0"/>
                <a:cs typeface="Arial" panose="020B0604020202020204" pitchFamily="34" charset="0"/>
              </a:rPr>
              <a:t>Donations</a:t>
            </a:r>
          </a:p>
        </p:txBody>
      </p:sp>
      <p:sp>
        <p:nvSpPr>
          <p:cNvPr id="452629" name="Freeform 23"/>
          <p:cNvSpPr>
            <a:spLocks/>
          </p:cNvSpPr>
          <p:nvPr/>
        </p:nvSpPr>
        <p:spPr bwMode="auto">
          <a:xfrm rot="474344">
            <a:off x="2754082" y="1700431"/>
            <a:ext cx="1367897" cy="346171"/>
          </a:xfrm>
          <a:custGeom>
            <a:avLst/>
            <a:gdLst>
              <a:gd name="T0" fmla="*/ 0 w 1776"/>
              <a:gd name="T1" fmla="*/ 2147483647 h 304"/>
              <a:gd name="T2" fmla="*/ 2147483647 w 1776"/>
              <a:gd name="T3" fmla="*/ 2147483647 h 304"/>
              <a:gd name="T4" fmla="*/ 2147483647 w 1776"/>
              <a:gd name="T5" fmla="*/ 2147483647 h 304"/>
              <a:gd name="T6" fmla="*/ 0 60000 65536"/>
              <a:gd name="T7" fmla="*/ 0 60000 65536"/>
              <a:gd name="T8" fmla="*/ 0 60000 65536"/>
              <a:gd name="T9" fmla="*/ 0 w 1776"/>
              <a:gd name="T10" fmla="*/ 0 h 304"/>
              <a:gd name="T11" fmla="*/ 1776 w 1776"/>
              <a:gd name="T12" fmla="*/ 304 h 304"/>
            </a:gdLst>
            <a:ahLst/>
            <a:cxnLst>
              <a:cxn ang="T6">
                <a:pos x="T0" y="T1"/>
              </a:cxn>
              <a:cxn ang="T7">
                <a:pos x="T2" y="T3"/>
              </a:cxn>
              <a:cxn ang="T8">
                <a:pos x="T4" y="T5"/>
              </a:cxn>
            </a:cxnLst>
            <a:rect l="T9" t="T10" r="T11" b="T12"/>
            <a:pathLst>
              <a:path w="1776" h="304">
                <a:moveTo>
                  <a:pt x="0" y="304"/>
                </a:moveTo>
                <a:cubicBezTo>
                  <a:pt x="308" y="168"/>
                  <a:pt x="616" y="32"/>
                  <a:pt x="912" y="16"/>
                </a:cubicBezTo>
                <a:cubicBezTo>
                  <a:pt x="1208" y="0"/>
                  <a:pt x="1492" y="104"/>
                  <a:pt x="1776" y="208"/>
                </a:cubicBezTo>
              </a:path>
            </a:pathLst>
          </a:custGeom>
          <a:noFill/>
          <a:ln w="2540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452630" name="Freeform 24"/>
          <p:cNvSpPr>
            <a:spLocks/>
          </p:cNvSpPr>
          <p:nvPr/>
        </p:nvSpPr>
        <p:spPr bwMode="auto">
          <a:xfrm rot="10418373" flipV="1">
            <a:off x="5569361" y="1739226"/>
            <a:ext cx="971638" cy="274260"/>
          </a:xfrm>
          <a:custGeom>
            <a:avLst/>
            <a:gdLst>
              <a:gd name="T0" fmla="*/ 0 w 1776"/>
              <a:gd name="T1" fmla="*/ 2147483647 h 304"/>
              <a:gd name="T2" fmla="*/ 2147483647 w 1776"/>
              <a:gd name="T3" fmla="*/ 2147483647 h 304"/>
              <a:gd name="T4" fmla="*/ 2147483647 w 1776"/>
              <a:gd name="T5" fmla="*/ 2147483647 h 304"/>
              <a:gd name="T6" fmla="*/ 0 60000 65536"/>
              <a:gd name="T7" fmla="*/ 0 60000 65536"/>
              <a:gd name="T8" fmla="*/ 0 60000 65536"/>
              <a:gd name="T9" fmla="*/ 0 w 1776"/>
              <a:gd name="T10" fmla="*/ 0 h 304"/>
              <a:gd name="T11" fmla="*/ 1776 w 1776"/>
              <a:gd name="T12" fmla="*/ 304 h 304"/>
            </a:gdLst>
            <a:ahLst/>
            <a:cxnLst>
              <a:cxn ang="T6">
                <a:pos x="T0" y="T1"/>
              </a:cxn>
              <a:cxn ang="T7">
                <a:pos x="T2" y="T3"/>
              </a:cxn>
              <a:cxn ang="T8">
                <a:pos x="T4" y="T5"/>
              </a:cxn>
            </a:cxnLst>
            <a:rect l="T9" t="T10" r="T11" b="T12"/>
            <a:pathLst>
              <a:path w="1776" h="304">
                <a:moveTo>
                  <a:pt x="0" y="304"/>
                </a:moveTo>
                <a:cubicBezTo>
                  <a:pt x="308" y="168"/>
                  <a:pt x="616" y="32"/>
                  <a:pt x="912" y="16"/>
                </a:cubicBezTo>
                <a:cubicBezTo>
                  <a:pt x="1208" y="0"/>
                  <a:pt x="1492" y="104"/>
                  <a:pt x="1776" y="208"/>
                </a:cubicBezTo>
              </a:path>
            </a:pathLst>
          </a:custGeom>
          <a:noFill/>
          <a:ln w="2540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2631" name="Line 25"/>
          <p:cNvSpPr>
            <a:spLocks noChangeShapeType="1"/>
          </p:cNvSpPr>
          <p:nvPr/>
        </p:nvSpPr>
        <p:spPr bwMode="auto">
          <a:xfrm>
            <a:off x="5556176" y="2427134"/>
            <a:ext cx="2438400" cy="1371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2632" name="Line 26"/>
          <p:cNvSpPr>
            <a:spLocks noChangeShapeType="1"/>
          </p:cNvSpPr>
          <p:nvPr/>
        </p:nvSpPr>
        <p:spPr bwMode="auto">
          <a:xfrm flipH="1">
            <a:off x="1746176" y="2427134"/>
            <a:ext cx="2362200" cy="1371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279" name="Oval 27"/>
          <p:cNvSpPr>
            <a:spLocks noChangeArrowheads="1"/>
          </p:cNvSpPr>
          <p:nvPr/>
        </p:nvSpPr>
        <p:spPr bwMode="auto">
          <a:xfrm>
            <a:off x="692224" y="1295400"/>
            <a:ext cx="2127176" cy="1546532"/>
          </a:xfrm>
          <a:prstGeom prst="ellipse">
            <a:avLst/>
          </a:prstGeom>
          <a:gradFill>
            <a:gsLst>
              <a:gs pos="0">
                <a:schemeClr val="accent2">
                  <a:shade val="51000"/>
                  <a:satMod val="130000"/>
                  <a:lumMod val="79000"/>
                  <a:lumOff val="21000"/>
                </a:schemeClr>
              </a:gs>
              <a:gs pos="9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rgbClr val="002060"/>
                </a:solidFill>
              </a:rPr>
              <a:t>50% of </a:t>
            </a:r>
          </a:p>
          <a:p>
            <a:pPr algn="ctr">
              <a:defRPr/>
            </a:pPr>
            <a:r>
              <a:rPr lang="en-US" b="1" dirty="0">
                <a:solidFill>
                  <a:srgbClr val="002060"/>
                </a:solidFill>
              </a:rPr>
              <a:t>contributions </a:t>
            </a:r>
          </a:p>
          <a:p>
            <a:pPr algn="ctr">
              <a:defRPr/>
            </a:pPr>
            <a:r>
              <a:rPr lang="en-US" b="1" dirty="0">
                <a:solidFill>
                  <a:srgbClr val="002060"/>
                </a:solidFill>
              </a:rPr>
              <a:t>3 years prior</a:t>
            </a:r>
          </a:p>
        </p:txBody>
      </p:sp>
      <p:sp>
        <p:nvSpPr>
          <p:cNvPr id="11280" name="Oval 28"/>
          <p:cNvSpPr>
            <a:spLocks noChangeArrowheads="1"/>
          </p:cNvSpPr>
          <p:nvPr/>
        </p:nvSpPr>
        <p:spPr bwMode="auto">
          <a:xfrm>
            <a:off x="6546776" y="1588934"/>
            <a:ext cx="1905000" cy="1371600"/>
          </a:xfrm>
          <a:prstGeom prst="ellipse">
            <a:avLst/>
          </a:prstGeom>
          <a:gradFill>
            <a:gsLst>
              <a:gs pos="0">
                <a:schemeClr val="accent2">
                  <a:shade val="51000"/>
                  <a:satMod val="130000"/>
                  <a:lumMod val="79000"/>
                  <a:lumOff val="21000"/>
                </a:schemeClr>
              </a:gs>
              <a:gs pos="8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rgbClr val="002060"/>
                </a:solidFill>
              </a:rPr>
              <a:t>Rollover and</a:t>
            </a:r>
          </a:p>
          <a:p>
            <a:pPr algn="ctr">
              <a:defRPr/>
            </a:pPr>
            <a:r>
              <a:rPr lang="en-US" b="1" dirty="0">
                <a:solidFill>
                  <a:srgbClr val="002060"/>
                </a:solidFill>
              </a:rPr>
              <a:t>Transfers</a:t>
            </a:r>
            <a:endParaRPr lang="en-US" sz="1600" b="1" i="1" dirty="0">
              <a:solidFill>
                <a:srgbClr val="002060"/>
              </a:solidFill>
            </a:endParaRPr>
          </a:p>
        </p:txBody>
      </p:sp>
      <p:sp>
        <p:nvSpPr>
          <p:cNvPr id="11281" name="Rectangle 29"/>
          <p:cNvSpPr>
            <a:spLocks noChangeArrowheads="1"/>
          </p:cNvSpPr>
          <p:nvPr/>
        </p:nvSpPr>
        <p:spPr bwMode="auto">
          <a:xfrm>
            <a:off x="3041576" y="4865534"/>
            <a:ext cx="12954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a:defRPr sz="2400">
                <a:solidFill>
                  <a:schemeClr val="tx1"/>
                </a:solidFill>
                <a:latin typeface="Arial" charset="0"/>
                <a:cs typeface="Arial" charset="0"/>
              </a:defRPr>
            </a:lvl1pPr>
            <a:lvl2pPr marL="37931725" indent="-37474525">
              <a:defRPr sz="2400">
                <a:solidFill>
                  <a:schemeClr val="tx1"/>
                </a:solidFill>
                <a:latin typeface="Arial" charset="0"/>
                <a:cs typeface="Arial" charset="0"/>
              </a:defRPr>
            </a:lvl2pPr>
            <a:lvl3pPr>
              <a:defRPr sz="2400">
                <a:solidFill>
                  <a:schemeClr val="tx1"/>
                </a:solidFill>
                <a:latin typeface="Arial" charset="0"/>
                <a:cs typeface="Arial" charset="0"/>
              </a:defRPr>
            </a:lvl3pPr>
            <a:lvl4pPr>
              <a:defRPr sz="2400">
                <a:solidFill>
                  <a:schemeClr val="tx1"/>
                </a:solidFill>
                <a:latin typeface="Arial" charset="0"/>
                <a:cs typeface="Arial" charset="0"/>
              </a:defRPr>
            </a:lvl4pPr>
            <a:lvl5pPr>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1800" b="1" dirty="0">
                <a:solidFill>
                  <a:srgbClr val="000000"/>
                </a:solidFill>
              </a:rPr>
              <a:t>Disaster</a:t>
            </a:r>
          </a:p>
          <a:p>
            <a:pPr algn="ctr">
              <a:defRPr/>
            </a:pPr>
            <a:r>
              <a:rPr lang="en-US" sz="1800" b="1" dirty="0">
                <a:solidFill>
                  <a:srgbClr val="000000"/>
                </a:solidFill>
              </a:rPr>
              <a:t>Response</a:t>
            </a:r>
          </a:p>
          <a:p>
            <a:pPr algn="ctr">
              <a:defRPr/>
            </a:pPr>
            <a:r>
              <a:rPr lang="en-US" sz="1800" b="1" dirty="0">
                <a:solidFill>
                  <a:srgbClr val="000000"/>
                </a:solidFill>
              </a:rPr>
              <a:t>Fund</a:t>
            </a:r>
          </a:p>
        </p:txBody>
      </p:sp>
      <p:sp>
        <p:nvSpPr>
          <p:cNvPr id="452642" name="Rectangle 31"/>
          <p:cNvSpPr>
            <a:spLocks noChangeArrowheads="1"/>
          </p:cNvSpPr>
          <p:nvPr/>
        </p:nvSpPr>
        <p:spPr bwMode="auto">
          <a:xfrm>
            <a:off x="6699176" y="3798734"/>
            <a:ext cx="1905000" cy="11430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1283" name="Rectangle 32"/>
          <p:cNvSpPr>
            <a:spLocks noChangeArrowheads="1"/>
          </p:cNvSpPr>
          <p:nvPr/>
        </p:nvSpPr>
        <p:spPr bwMode="auto">
          <a:xfrm>
            <a:off x="6851576" y="3951134"/>
            <a:ext cx="16002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a:defRPr sz="2400">
                <a:solidFill>
                  <a:schemeClr val="tx1"/>
                </a:solidFill>
                <a:latin typeface="Arial" charset="0"/>
                <a:cs typeface="Arial" charset="0"/>
              </a:defRPr>
            </a:lvl1pPr>
            <a:lvl2pPr marL="37931725" indent="-37474525">
              <a:defRPr sz="2400">
                <a:solidFill>
                  <a:schemeClr val="tx1"/>
                </a:solidFill>
                <a:latin typeface="Arial" charset="0"/>
                <a:cs typeface="Arial" charset="0"/>
              </a:defRPr>
            </a:lvl2pPr>
            <a:lvl3pPr>
              <a:defRPr sz="2400">
                <a:solidFill>
                  <a:schemeClr val="tx1"/>
                </a:solidFill>
                <a:latin typeface="Arial" charset="0"/>
                <a:cs typeface="Arial" charset="0"/>
              </a:defRPr>
            </a:lvl3pPr>
            <a:lvl4pPr>
              <a:defRPr sz="2400">
                <a:solidFill>
                  <a:schemeClr val="tx1"/>
                </a:solidFill>
                <a:latin typeface="Arial" charset="0"/>
                <a:cs typeface="Arial" charset="0"/>
              </a:defRPr>
            </a:lvl4pPr>
            <a:lvl5pPr>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1800" b="1">
                <a:solidFill>
                  <a:srgbClr val="000000"/>
                </a:solidFill>
              </a:rPr>
              <a:t>Unused DDF</a:t>
            </a:r>
          </a:p>
          <a:p>
            <a:pPr algn="ctr">
              <a:defRPr/>
            </a:pPr>
            <a:r>
              <a:rPr lang="en-US" sz="1800" b="1">
                <a:solidFill>
                  <a:srgbClr val="000000"/>
                </a:solidFill>
              </a:rPr>
              <a:t>rolls over to</a:t>
            </a:r>
          </a:p>
          <a:p>
            <a:pPr algn="ctr">
              <a:defRPr/>
            </a:pPr>
            <a:r>
              <a:rPr lang="en-US" sz="1800" b="1">
                <a:solidFill>
                  <a:srgbClr val="000000"/>
                </a:solidFill>
              </a:rPr>
              <a:t>next year</a:t>
            </a:r>
          </a:p>
        </p:txBody>
      </p:sp>
      <p:sp>
        <p:nvSpPr>
          <p:cNvPr id="452646" name="Line 33"/>
          <p:cNvSpPr>
            <a:spLocks noChangeShapeType="1"/>
          </p:cNvSpPr>
          <p:nvPr/>
        </p:nvSpPr>
        <p:spPr bwMode="auto">
          <a:xfrm>
            <a:off x="4832276" y="2560484"/>
            <a:ext cx="0" cy="12382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2647" name="Text Box 35"/>
          <p:cNvSpPr txBox="1">
            <a:spLocks noChangeArrowheads="1"/>
          </p:cNvSpPr>
          <p:nvPr/>
        </p:nvSpPr>
        <p:spPr bwMode="auto">
          <a:xfrm rot="-1817502">
            <a:off x="1669976" y="2808134"/>
            <a:ext cx="19970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452648" name="Text Box 36"/>
          <p:cNvSpPr txBox="1">
            <a:spLocks noChangeArrowheads="1"/>
          </p:cNvSpPr>
          <p:nvPr/>
        </p:nvSpPr>
        <p:spPr bwMode="auto">
          <a:xfrm rot="-1779350">
            <a:off x="1716014" y="2662084"/>
            <a:ext cx="2514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en-US" altLang="en-US" sz="2000" dirty="0">
                <a:solidFill>
                  <a:srgbClr val="002060"/>
                </a:solidFill>
              </a:rPr>
              <a:t>Up to 50%</a:t>
            </a:r>
          </a:p>
        </p:txBody>
      </p:sp>
      <p:sp>
        <p:nvSpPr>
          <p:cNvPr id="5" name="TextBox 4">
            <a:extLst>
              <a:ext uri="{FF2B5EF4-FFF2-40B4-BE49-F238E27FC236}">
                <a16:creationId xmlns:a16="http://schemas.microsoft.com/office/drawing/2014/main" id="{570A51EA-FDB6-4916-8CC0-697D35275DCB}"/>
              </a:ext>
            </a:extLst>
          </p:cNvPr>
          <p:cNvSpPr txBox="1"/>
          <p:nvPr/>
        </p:nvSpPr>
        <p:spPr>
          <a:xfrm>
            <a:off x="4076296" y="1295400"/>
            <a:ext cx="1486304" cy="523220"/>
          </a:xfrm>
          <a:prstGeom prst="rect">
            <a:avLst/>
          </a:prstGeom>
          <a:noFill/>
        </p:spPr>
        <p:txBody>
          <a:bodyPr wrap="none" rtlCol="0">
            <a:spAutoFit/>
          </a:bodyPr>
          <a:lstStyle/>
          <a:p>
            <a:r>
              <a:rPr lang="en-GB" sz="2800" b="1" dirty="0">
                <a:solidFill>
                  <a:srgbClr val="FF0000"/>
                </a:solidFill>
              </a:rPr>
              <a:t>£21,266</a:t>
            </a:r>
          </a:p>
        </p:txBody>
      </p:sp>
      <p:sp>
        <p:nvSpPr>
          <p:cNvPr id="7" name="TextBox 6">
            <a:extLst>
              <a:ext uri="{FF2B5EF4-FFF2-40B4-BE49-F238E27FC236}">
                <a16:creationId xmlns:a16="http://schemas.microsoft.com/office/drawing/2014/main" id="{391B5491-9D74-4BEC-8A1F-1B6A28A2D1C2}"/>
              </a:ext>
            </a:extLst>
          </p:cNvPr>
          <p:cNvSpPr txBox="1"/>
          <p:nvPr/>
        </p:nvSpPr>
        <p:spPr>
          <a:xfrm>
            <a:off x="743308" y="4963180"/>
            <a:ext cx="1486304" cy="523220"/>
          </a:xfrm>
          <a:prstGeom prst="rect">
            <a:avLst/>
          </a:prstGeom>
          <a:noFill/>
        </p:spPr>
        <p:txBody>
          <a:bodyPr wrap="none" rtlCol="0">
            <a:spAutoFit/>
          </a:bodyPr>
          <a:lstStyle/>
          <a:p>
            <a:r>
              <a:rPr lang="en-GB" sz="2800" b="1" dirty="0">
                <a:solidFill>
                  <a:srgbClr val="FF0000"/>
                </a:solidFill>
              </a:rPr>
              <a:t>£10,633</a:t>
            </a:r>
          </a:p>
        </p:txBody>
      </p:sp>
      <p:sp>
        <p:nvSpPr>
          <p:cNvPr id="8" name="TextBox 7">
            <a:extLst>
              <a:ext uri="{FF2B5EF4-FFF2-40B4-BE49-F238E27FC236}">
                <a16:creationId xmlns:a16="http://schemas.microsoft.com/office/drawing/2014/main" id="{DF880B11-5DED-4E30-9DBC-0F1B0570FA9A}"/>
              </a:ext>
            </a:extLst>
          </p:cNvPr>
          <p:cNvSpPr txBox="1"/>
          <p:nvPr/>
        </p:nvSpPr>
        <p:spPr>
          <a:xfrm>
            <a:off x="4886271" y="3276600"/>
            <a:ext cx="1285929" cy="523220"/>
          </a:xfrm>
          <a:prstGeom prst="rect">
            <a:avLst/>
          </a:prstGeom>
          <a:noFill/>
        </p:spPr>
        <p:txBody>
          <a:bodyPr wrap="none" rtlCol="0">
            <a:spAutoFit/>
          </a:bodyPr>
          <a:lstStyle/>
          <a:p>
            <a:r>
              <a:rPr lang="en-GB" sz="2800" b="1" dirty="0">
                <a:solidFill>
                  <a:srgbClr val="FF0000"/>
                </a:solidFill>
              </a:rPr>
              <a:t>£4,253</a:t>
            </a:r>
          </a:p>
        </p:txBody>
      </p:sp>
      <p:sp>
        <p:nvSpPr>
          <p:cNvPr id="9" name="TextBox 8">
            <a:extLst>
              <a:ext uri="{FF2B5EF4-FFF2-40B4-BE49-F238E27FC236}">
                <a16:creationId xmlns:a16="http://schemas.microsoft.com/office/drawing/2014/main" id="{EC574A2F-86FF-4BAE-B539-891FD3C051CD}"/>
              </a:ext>
            </a:extLst>
          </p:cNvPr>
          <p:cNvSpPr txBox="1"/>
          <p:nvPr/>
        </p:nvSpPr>
        <p:spPr>
          <a:xfrm>
            <a:off x="6889133" y="5094134"/>
            <a:ext cx="1686679" cy="1077218"/>
          </a:xfrm>
          <a:prstGeom prst="rect">
            <a:avLst/>
          </a:prstGeom>
          <a:noFill/>
        </p:spPr>
        <p:txBody>
          <a:bodyPr wrap="none" rtlCol="0">
            <a:spAutoFit/>
          </a:bodyPr>
          <a:lstStyle/>
          <a:p>
            <a:pPr algn="ctr"/>
            <a:r>
              <a:rPr lang="en-GB" sz="3200" b="1" dirty="0">
                <a:solidFill>
                  <a:srgbClr val="FF0000"/>
                </a:solidFill>
              </a:rPr>
              <a:t>£19,140</a:t>
            </a:r>
          </a:p>
          <a:p>
            <a:pPr algn="ctr"/>
            <a:r>
              <a:rPr lang="en-GB" sz="3200" b="1" dirty="0">
                <a:solidFill>
                  <a:srgbClr val="FF0000"/>
                </a:solidFill>
              </a:rPr>
              <a:t>to Polio</a:t>
            </a:r>
          </a:p>
        </p:txBody>
      </p:sp>
      <p:sp>
        <p:nvSpPr>
          <p:cNvPr id="29" name="Rectangle 7">
            <a:extLst>
              <a:ext uri="{FF2B5EF4-FFF2-40B4-BE49-F238E27FC236}">
                <a16:creationId xmlns:a16="http://schemas.microsoft.com/office/drawing/2014/main" id="{44890C35-5395-4602-9A9F-2225E4D516C5}"/>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16</a:t>
            </a:fld>
            <a:endParaRPr lang="en-US" altLang="en-US" dirty="0">
              <a:solidFill>
                <a:srgbClr val="0070C0"/>
              </a:solidFill>
            </a:endParaRPr>
          </a:p>
        </p:txBody>
      </p:sp>
    </p:spTree>
    <p:extLst>
      <p:ext uri="{BB962C8B-B14F-4D97-AF65-F5344CB8AC3E}">
        <p14:creationId xmlns:p14="http://schemas.microsoft.com/office/powerpoint/2010/main" val="35606581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Special Offer!! – Going, going…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$20,000 DDF boost for two District Grants</a:t>
            </a:r>
          </a:p>
          <a:p>
            <a:r>
              <a:rPr lang="en-GB" dirty="0"/>
              <a:t>New DDF</a:t>
            </a:r>
          </a:p>
          <a:p>
            <a:pPr lvl="1"/>
            <a:r>
              <a:rPr lang="en-GB" dirty="0"/>
              <a:t>2019-20 </a:t>
            </a:r>
            <a:r>
              <a:rPr lang="en-GB" b="1" dirty="0">
                <a:solidFill>
                  <a:schemeClr val="accent2">
                    <a:lumMod val="75000"/>
                  </a:schemeClr>
                </a:solidFill>
              </a:rPr>
              <a:t>$38,900</a:t>
            </a:r>
          </a:p>
          <a:p>
            <a:pPr lvl="1"/>
            <a:r>
              <a:rPr lang="en-GB" dirty="0"/>
              <a:t>2020-21 </a:t>
            </a:r>
            <a:r>
              <a:rPr lang="en-GB" b="1" dirty="0">
                <a:solidFill>
                  <a:schemeClr val="accent2">
                    <a:lumMod val="75000"/>
                  </a:schemeClr>
                </a:solidFill>
              </a:rPr>
              <a:t>$29,486</a:t>
            </a:r>
          </a:p>
          <a:p>
            <a:r>
              <a:rPr lang="en-GB" dirty="0"/>
              <a:t>District Grants</a:t>
            </a:r>
          </a:p>
          <a:p>
            <a:pPr marL="685800" lvl="2">
              <a:spcBef>
                <a:spcPts val="1000"/>
              </a:spcBef>
            </a:pPr>
            <a:r>
              <a:rPr lang="en-GB" sz="2400" dirty="0"/>
              <a:t>2019-20 </a:t>
            </a:r>
            <a:r>
              <a:rPr lang="en-GB" sz="2400" dirty="0">
                <a:solidFill>
                  <a:schemeClr val="accent2">
                    <a:lumMod val="75000"/>
                  </a:schemeClr>
                </a:solidFill>
              </a:rPr>
              <a:t>$19,450 + $10,000 = $29,450 </a:t>
            </a:r>
            <a:r>
              <a:rPr lang="en-GB" sz="2400" b="1" dirty="0">
                <a:solidFill>
                  <a:schemeClr val="accent2">
                    <a:lumMod val="75000"/>
                  </a:schemeClr>
                </a:solidFill>
              </a:rPr>
              <a:t>(£20,909)</a:t>
            </a:r>
          </a:p>
          <a:p>
            <a:pPr marL="685800" lvl="2">
              <a:spcBef>
                <a:spcPts val="1000"/>
              </a:spcBef>
            </a:pPr>
            <a:r>
              <a:rPr lang="en-GB" sz="2400" dirty="0"/>
              <a:t>2020-21 </a:t>
            </a:r>
            <a:r>
              <a:rPr lang="en-GB" sz="2400" dirty="0">
                <a:solidFill>
                  <a:schemeClr val="accent2">
                    <a:lumMod val="75000"/>
                  </a:schemeClr>
                </a:solidFill>
              </a:rPr>
              <a:t>$14,743 + $10,000 = $24,743 </a:t>
            </a:r>
            <a:r>
              <a:rPr lang="en-GB" sz="2400" b="1" dirty="0">
                <a:solidFill>
                  <a:schemeClr val="accent2">
                    <a:lumMod val="75000"/>
                  </a:schemeClr>
                </a:solidFill>
              </a:rPr>
              <a:t>(£17,568)</a:t>
            </a:r>
          </a:p>
          <a:p>
            <a:pPr marL="228600" lvl="1">
              <a:spcBef>
                <a:spcPts val="1000"/>
              </a:spcBef>
            </a:pPr>
            <a:r>
              <a:rPr lang="en-GB" sz="2800" dirty="0"/>
              <a:t>Next year is back to normal…. </a:t>
            </a:r>
            <a:r>
              <a:rPr lang="en-GB" sz="2800" dirty="0">
                <a:sym typeface="Wingdings" panose="05000000000000000000" pitchFamily="2" charset="2"/>
              </a:rPr>
              <a:t></a:t>
            </a:r>
            <a:endParaRPr lang="en-GB" sz="2800" dirty="0"/>
          </a:p>
        </p:txBody>
      </p:sp>
      <p:sp>
        <p:nvSpPr>
          <p:cNvPr id="5" name="Rectangle 7">
            <a:extLst>
              <a:ext uri="{FF2B5EF4-FFF2-40B4-BE49-F238E27FC236}">
                <a16:creationId xmlns:a16="http://schemas.microsoft.com/office/drawing/2014/main" id="{50933EDD-48EA-4C5C-A065-14C90350D7C1}"/>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17</a:t>
            </a:fld>
            <a:endParaRPr lang="en-US" altLang="en-US" dirty="0"/>
          </a:p>
        </p:txBody>
      </p:sp>
    </p:spTree>
    <p:extLst>
      <p:ext uri="{BB962C8B-B14F-4D97-AF65-F5344CB8AC3E}">
        <p14:creationId xmlns:p14="http://schemas.microsoft.com/office/powerpoint/2010/main" val="235015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p:txBody>
          <a:bodyPr>
            <a:normAutofit/>
          </a:bodyPr>
          <a:lstStyle/>
          <a:p>
            <a:pPr>
              <a:lnSpc>
                <a:spcPct val="90000"/>
              </a:lnSpc>
            </a:pPr>
            <a:r>
              <a:rPr lang="en-GB" sz="3700" dirty="0"/>
              <a:t>Foundation Funding - Projects</a:t>
            </a:r>
          </a:p>
        </p:txBody>
      </p:sp>
      <p:sp>
        <p:nvSpPr>
          <p:cNvPr id="2" name="Slide Number Placeholder 3">
            <a:extLst>
              <a:ext uri="{FF2B5EF4-FFF2-40B4-BE49-F238E27FC236}">
                <a16:creationId xmlns:a16="http://schemas.microsoft.com/office/drawing/2014/main" id="{12A093B7-B076-4ABF-92CA-A032EB2C82E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FD35DA8-0420-4EAB-8744-160CF11CB095}" type="slidenum">
              <a:rPr kumimoji="0" lang="en-US" altLang="en-US" sz="2400" b="0" i="0" u="none" strike="noStrike" kern="1200" cap="none" spc="0" normalizeH="0" baseline="0" noProof="0" smtClean="0">
                <a:ln>
                  <a:noFill/>
                </a:ln>
                <a:solidFill>
                  <a:srgbClr val="0070C0"/>
                </a:solidFill>
                <a:effectLst/>
                <a:uLnTx/>
                <a:uFillTx/>
                <a:latin typeface="Arial" panose="020B0604020202020204" pitchFamily="34" charset="0"/>
                <a:ea typeface="ヒラギノ角ゴ Pro W3" pitchFamily="-8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2400" b="0" i="0" u="none" strike="noStrike" kern="1200" cap="none" spc="0" normalizeH="0" baseline="0" noProof="0" dirty="0">
              <a:ln>
                <a:noFill/>
              </a:ln>
              <a:solidFill>
                <a:srgbClr val="0070C0"/>
              </a:solidFill>
              <a:effectLst/>
              <a:uLnTx/>
              <a:uFillTx/>
              <a:latin typeface="Arial" panose="020B0604020202020204" pitchFamily="34" charset="0"/>
              <a:ea typeface="ヒラギノ角ゴ Pro W3" pitchFamily="-84" charset="-128"/>
              <a:cs typeface="+mn-cs"/>
            </a:endParaRPr>
          </a:p>
        </p:txBody>
      </p:sp>
      <p:pic>
        <p:nvPicPr>
          <p:cNvPr id="7" name="Content Placeholder 6">
            <a:extLst>
              <a:ext uri="{FF2B5EF4-FFF2-40B4-BE49-F238E27FC236}">
                <a16:creationId xmlns:a16="http://schemas.microsoft.com/office/drawing/2014/main" id="{4144B805-F176-408C-AD9E-421C8F0D2B03}"/>
              </a:ext>
            </a:extLst>
          </p:cNvPr>
          <p:cNvPicPr>
            <a:picLocks noGrp="1" noChangeAspect="1"/>
          </p:cNvPicPr>
          <p:nvPr>
            <p:ph idx="1"/>
          </p:nvPr>
        </p:nvPicPr>
        <p:blipFill>
          <a:blip r:embed="rId2"/>
          <a:stretch>
            <a:fillRect/>
          </a:stretch>
        </p:blipFill>
        <p:spPr>
          <a:xfrm>
            <a:off x="980973" y="1308100"/>
            <a:ext cx="7182053" cy="4641850"/>
          </a:xfrm>
        </p:spPr>
      </p:pic>
    </p:spTree>
    <p:extLst>
      <p:ext uri="{BB962C8B-B14F-4D97-AF65-F5344CB8AC3E}">
        <p14:creationId xmlns:p14="http://schemas.microsoft.com/office/powerpoint/2010/main" val="273778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p:txBody>
          <a:bodyPr>
            <a:normAutofit/>
          </a:bodyPr>
          <a:lstStyle/>
          <a:p>
            <a:pPr>
              <a:lnSpc>
                <a:spcPct val="90000"/>
              </a:lnSpc>
            </a:pPr>
            <a:r>
              <a:rPr lang="en-GB" sz="3700" dirty="0"/>
              <a:t>Foundation Funding – Projects Plus…</a:t>
            </a:r>
          </a:p>
        </p:txBody>
      </p:sp>
      <p:sp>
        <p:nvSpPr>
          <p:cNvPr id="2" name="Slide Number Placeholder 3">
            <a:extLst>
              <a:ext uri="{FF2B5EF4-FFF2-40B4-BE49-F238E27FC236}">
                <a16:creationId xmlns:a16="http://schemas.microsoft.com/office/drawing/2014/main" id="{12A093B7-B076-4ABF-92CA-A032EB2C82E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FD35DA8-0420-4EAB-8744-160CF11CB095}" type="slidenum">
              <a:rPr kumimoji="0" lang="en-US" altLang="en-US" sz="2400" b="0" i="0" u="none" strike="noStrike" kern="1200" cap="none" spc="0" normalizeH="0" baseline="0" noProof="0" smtClean="0">
                <a:ln>
                  <a:noFill/>
                </a:ln>
                <a:solidFill>
                  <a:srgbClr val="0070C0"/>
                </a:solidFill>
                <a:effectLst/>
                <a:uLnTx/>
                <a:uFillTx/>
                <a:latin typeface="Arial" panose="020B0604020202020204" pitchFamily="34" charset="0"/>
                <a:ea typeface="ヒラギノ角ゴ Pro W3" pitchFamily="-8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en-US" sz="2400" b="0" i="0" u="none" strike="noStrike" kern="1200" cap="none" spc="0" normalizeH="0" baseline="0" noProof="0" dirty="0">
              <a:ln>
                <a:noFill/>
              </a:ln>
              <a:solidFill>
                <a:srgbClr val="0070C0"/>
              </a:solidFill>
              <a:effectLst/>
              <a:uLnTx/>
              <a:uFillTx/>
              <a:latin typeface="Arial" panose="020B0604020202020204" pitchFamily="34" charset="0"/>
              <a:ea typeface="ヒラギノ角ゴ Pro W3" pitchFamily="-84" charset="-128"/>
              <a:cs typeface="+mn-cs"/>
            </a:endParaRPr>
          </a:p>
        </p:txBody>
      </p:sp>
      <p:pic>
        <p:nvPicPr>
          <p:cNvPr id="8" name="Content Placeholder 7">
            <a:extLst>
              <a:ext uri="{FF2B5EF4-FFF2-40B4-BE49-F238E27FC236}">
                <a16:creationId xmlns:a16="http://schemas.microsoft.com/office/drawing/2014/main" id="{B01555B2-0C8F-4C19-9A92-A5339EAD3D40}"/>
              </a:ext>
            </a:extLst>
          </p:cNvPr>
          <p:cNvPicPr>
            <a:picLocks noGrp="1" noChangeAspect="1"/>
          </p:cNvPicPr>
          <p:nvPr>
            <p:ph idx="1"/>
          </p:nvPr>
        </p:nvPicPr>
        <p:blipFill>
          <a:blip r:embed="rId2"/>
          <a:stretch>
            <a:fillRect/>
          </a:stretch>
        </p:blipFill>
        <p:spPr>
          <a:xfrm>
            <a:off x="967614" y="1308100"/>
            <a:ext cx="7208771" cy="4641850"/>
          </a:xfrm>
        </p:spPr>
      </p:pic>
    </p:spTree>
    <p:extLst>
      <p:ext uri="{BB962C8B-B14F-4D97-AF65-F5344CB8AC3E}">
        <p14:creationId xmlns:p14="http://schemas.microsoft.com/office/powerpoint/2010/main" val="588764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t>Doing Good in the World</a:t>
            </a:r>
          </a:p>
        </p:txBody>
      </p:sp>
      <p:pic>
        <p:nvPicPr>
          <p:cNvPr id="7" name="Do Good with Us The Rotary Foundation">
            <a:hlinkClick r:id="" action="ppaction://media"/>
            <a:extLst>
              <a:ext uri="{FF2B5EF4-FFF2-40B4-BE49-F238E27FC236}">
                <a16:creationId xmlns:a16="http://schemas.microsoft.com/office/drawing/2014/main" id="{DE597C06-CA85-4E90-AA43-6185A164FD07}"/>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9275" y="1219200"/>
            <a:ext cx="8045450" cy="4525963"/>
          </a:xfrm>
        </p:spPr>
      </p:pic>
      <p:sp>
        <p:nvSpPr>
          <p:cNvPr id="5" name="Rectangle 7">
            <a:extLst>
              <a:ext uri="{FF2B5EF4-FFF2-40B4-BE49-F238E27FC236}">
                <a16:creationId xmlns:a16="http://schemas.microsoft.com/office/drawing/2014/main" id="{08927932-FE8D-459C-993D-2F4182E07B3F}"/>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2</a:t>
            </a:fld>
            <a:endParaRPr lang="en-US" altLang="en-US" dirty="0">
              <a:solidFill>
                <a:srgbClr val="0070C0"/>
              </a:solidFill>
            </a:endParaRPr>
          </a:p>
        </p:txBody>
      </p:sp>
    </p:spTree>
    <p:extLst>
      <p:ext uri="{BB962C8B-B14F-4D97-AF65-F5344CB8AC3E}">
        <p14:creationId xmlns:p14="http://schemas.microsoft.com/office/powerpoint/2010/main" val="29843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10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Grants – Funding Projects</a:t>
            </a:r>
          </a:p>
        </p:txBody>
      </p:sp>
      <p:sp>
        <p:nvSpPr>
          <p:cNvPr id="3" name="Rectangle 7">
            <a:extLst>
              <a:ext uri="{FF2B5EF4-FFF2-40B4-BE49-F238E27FC236}">
                <a16:creationId xmlns:a16="http://schemas.microsoft.com/office/drawing/2014/main" id="{0776FB36-68CD-403C-A44F-26650C7B7EF3}"/>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20</a:t>
            </a:fld>
            <a:endParaRPr lang="en-US" altLang="en-US" dirty="0">
              <a:solidFill>
                <a:srgbClr val="0070C0"/>
              </a:solidFill>
            </a:endParaRPr>
          </a:p>
        </p:txBody>
      </p:sp>
    </p:spTree>
    <p:extLst>
      <p:ext uri="{BB962C8B-B14F-4D97-AF65-F5344CB8AC3E}">
        <p14:creationId xmlns:p14="http://schemas.microsoft.com/office/powerpoint/2010/main" val="2371521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a:t>Disaster Response Grants</a:t>
            </a:r>
            <a:endParaRPr lang="en-GB" dirty="0"/>
          </a:p>
        </p:txBody>
      </p:sp>
      <p:graphicFrame>
        <p:nvGraphicFramePr>
          <p:cNvPr id="5" name="Content Placeholder 4">
            <a:extLst>
              <a:ext uri="{FF2B5EF4-FFF2-40B4-BE49-F238E27FC236}">
                <a16:creationId xmlns:a16="http://schemas.microsoft.com/office/drawing/2014/main" id="{C2D6402B-E176-4A37-BCB0-AD0A535CEAC3}"/>
              </a:ext>
            </a:extLst>
          </p:cNvPr>
          <p:cNvGraphicFramePr>
            <a:graphicFrameLocks noGrp="1"/>
          </p:cNvGraphicFramePr>
          <p:nvPr>
            <p:ph idx="1"/>
            <p:extLst>
              <p:ext uri="{D42A27DB-BD31-4B8C-83A1-F6EECF244321}">
                <p14:modId xmlns:p14="http://schemas.microsoft.com/office/powerpoint/2010/main" val="3815622525"/>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7">
            <a:extLst>
              <a:ext uri="{FF2B5EF4-FFF2-40B4-BE49-F238E27FC236}">
                <a16:creationId xmlns:a16="http://schemas.microsoft.com/office/drawing/2014/main" id="{8025ED33-239E-40FD-91C2-2BA6DC03DAA7}"/>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21</a:t>
            </a:fld>
            <a:endParaRPr lang="en-US" altLang="en-US" dirty="0"/>
          </a:p>
        </p:txBody>
      </p:sp>
    </p:spTree>
    <p:extLst>
      <p:ext uri="{BB962C8B-B14F-4D97-AF65-F5344CB8AC3E}">
        <p14:creationId xmlns:p14="http://schemas.microsoft.com/office/powerpoint/2010/main" val="1552372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980FEB-CC19-47BC-9693-1ED1090F7CE5}"/>
              </a:ext>
            </a:extLst>
          </p:cNvPr>
          <p:cNvSpPr>
            <a:spLocks noGrp="1"/>
          </p:cNvSpPr>
          <p:nvPr>
            <p:ph type="title"/>
          </p:nvPr>
        </p:nvSpPr>
        <p:spPr/>
        <p:txBody>
          <a:bodyPr/>
          <a:lstStyle/>
          <a:p>
            <a:r>
              <a:rPr lang="en-GB" dirty="0"/>
              <a:t>Which comes first? Funding or Project</a:t>
            </a:r>
          </a:p>
        </p:txBody>
      </p:sp>
      <p:pic>
        <p:nvPicPr>
          <p:cNvPr id="12" name="Picture 11" descr="A close up of a logo&#10;&#10;Description generated with high confidence">
            <a:extLst>
              <a:ext uri="{FF2B5EF4-FFF2-40B4-BE49-F238E27FC236}">
                <a16:creationId xmlns:a16="http://schemas.microsoft.com/office/drawing/2014/main" id="{A1107257-6A1F-48E2-896E-BF5CB2621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548" y="1844824"/>
            <a:ext cx="2833211" cy="3428999"/>
          </a:xfrm>
          <a:prstGeom prst="rect">
            <a:avLst/>
          </a:prstGeom>
        </p:spPr>
      </p:pic>
      <p:pic>
        <p:nvPicPr>
          <p:cNvPr id="16" name="Picture 15" descr="A close up of a logo&#10;&#10;Description generated with high confidence">
            <a:extLst>
              <a:ext uri="{FF2B5EF4-FFF2-40B4-BE49-F238E27FC236}">
                <a16:creationId xmlns:a16="http://schemas.microsoft.com/office/drawing/2014/main" id="{FD423CBF-4E07-484C-BC04-36AF4BABE6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306" y="1844824"/>
            <a:ext cx="3692059" cy="3429000"/>
          </a:xfrm>
          <a:prstGeom prst="rect">
            <a:avLst/>
          </a:prstGeom>
        </p:spPr>
      </p:pic>
      <p:sp>
        <p:nvSpPr>
          <p:cNvPr id="6" name="Rectangle 7">
            <a:extLst>
              <a:ext uri="{FF2B5EF4-FFF2-40B4-BE49-F238E27FC236}">
                <a16:creationId xmlns:a16="http://schemas.microsoft.com/office/drawing/2014/main" id="{08E3E623-9DD5-482B-8305-DB124E0E0248}"/>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22</a:t>
            </a:fld>
            <a:endParaRPr lang="en-US" altLang="en-US" dirty="0"/>
          </a:p>
        </p:txBody>
      </p:sp>
    </p:spTree>
    <p:extLst>
      <p:ext uri="{BB962C8B-B14F-4D97-AF65-F5344CB8AC3E}">
        <p14:creationId xmlns:p14="http://schemas.microsoft.com/office/powerpoint/2010/main" val="3366239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Many grant giving organisations are available</a:t>
            </a:r>
          </a:p>
          <a:p>
            <a:r>
              <a:rPr lang="en-GB" dirty="0"/>
              <a:t>All have specific funding criteria</a:t>
            </a:r>
          </a:p>
          <a:p>
            <a:endParaRPr lang="en-GB" dirty="0"/>
          </a:p>
          <a:p>
            <a:r>
              <a:rPr lang="en-GB" dirty="0"/>
              <a:t>Design the project to meet the criteria</a:t>
            </a:r>
          </a:p>
          <a:p>
            <a:pPr lvl="1"/>
            <a:r>
              <a:rPr lang="en-GB" dirty="0"/>
              <a:t>Foundation Global Grant projects for ‘Simple Schools’ or ‘Low Cost Shelters’ have very specific requirements</a:t>
            </a:r>
          </a:p>
          <a:p>
            <a:endParaRPr lang="en-GB" dirty="0"/>
          </a:p>
          <a:p>
            <a:r>
              <a:rPr lang="en-GB" dirty="0"/>
              <a:t>A finalised project will be harder to fund via grants</a:t>
            </a:r>
          </a:p>
        </p:txBody>
      </p:sp>
      <p:sp>
        <p:nvSpPr>
          <p:cNvPr id="5" name="Rectangle 7">
            <a:extLst>
              <a:ext uri="{FF2B5EF4-FFF2-40B4-BE49-F238E27FC236}">
                <a16:creationId xmlns:a16="http://schemas.microsoft.com/office/drawing/2014/main" id="{C365DE25-6A24-42E9-AE18-90A339BC0209}"/>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23</a:t>
            </a:fld>
            <a:endParaRPr lang="en-US" altLang="en-US" dirty="0"/>
          </a:p>
        </p:txBody>
      </p:sp>
    </p:spTree>
    <p:extLst>
      <p:ext uri="{BB962C8B-B14F-4D97-AF65-F5344CB8AC3E}">
        <p14:creationId xmlns:p14="http://schemas.microsoft.com/office/powerpoint/2010/main" val="42591462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dirty="0"/>
              <a:t>Rotary Foundation Criteria</a:t>
            </a:r>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Meet the Foundation mission statement</a:t>
            </a:r>
          </a:p>
          <a:p>
            <a:pPr marL="0" indent="0">
              <a:buNone/>
            </a:pPr>
            <a:r>
              <a:rPr lang="en-GB" i="1" dirty="0">
                <a:solidFill>
                  <a:schemeClr val="accent6">
                    <a:lumMod val="75000"/>
                  </a:schemeClr>
                </a:solidFill>
              </a:rPr>
              <a:t>“To enable Rotarians to advance world understanding, goodwill, and peace through the improvement of health, the support of education, and the alleviation of poverty”</a:t>
            </a:r>
          </a:p>
          <a:p>
            <a:endParaRPr lang="en-GB" dirty="0"/>
          </a:p>
          <a:p>
            <a:r>
              <a:rPr lang="en-GB" dirty="0"/>
              <a:t>More specifically, there are Grant Terms &amp; Conditions that are well documented, but are updated from time to time</a:t>
            </a:r>
          </a:p>
        </p:txBody>
      </p:sp>
      <p:sp>
        <p:nvSpPr>
          <p:cNvPr id="5" name="Rectangle 7">
            <a:extLst>
              <a:ext uri="{FF2B5EF4-FFF2-40B4-BE49-F238E27FC236}">
                <a16:creationId xmlns:a16="http://schemas.microsoft.com/office/drawing/2014/main" id="{CEBF0D08-33CE-47D6-BF88-6BDF3C7BB25C}"/>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24</a:t>
            </a:fld>
            <a:endParaRPr lang="en-US" altLang="en-US" dirty="0"/>
          </a:p>
        </p:txBody>
      </p:sp>
    </p:spTree>
    <p:extLst>
      <p:ext uri="{BB962C8B-B14F-4D97-AF65-F5344CB8AC3E}">
        <p14:creationId xmlns:p14="http://schemas.microsoft.com/office/powerpoint/2010/main" val="149691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dirty="0"/>
              <a:t>District Grant Criteria</a:t>
            </a:r>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Small projects</a:t>
            </a:r>
          </a:p>
          <a:p>
            <a:pPr lvl="1"/>
            <a:r>
              <a:rPr lang="en-GB" dirty="0"/>
              <a:t>Maximum £600 funding per Club per project (per year)</a:t>
            </a:r>
          </a:p>
          <a:p>
            <a:pPr lvl="1"/>
            <a:r>
              <a:rPr lang="en-GB" dirty="0"/>
              <a:t>Club has to put in &gt;=50% of project cost</a:t>
            </a:r>
          </a:p>
          <a:p>
            <a:pPr lvl="1"/>
            <a:r>
              <a:rPr lang="en-GB" dirty="0"/>
              <a:t>Has to have Rotarian involvement and / or a publicity opportunity</a:t>
            </a:r>
          </a:p>
          <a:p>
            <a:pPr lvl="1"/>
            <a:r>
              <a:rPr lang="en-GB" dirty="0"/>
              <a:t>Multiple Clubs can pool grant funding</a:t>
            </a:r>
          </a:p>
          <a:p>
            <a:pPr lvl="1"/>
            <a:endParaRPr lang="en-GB" dirty="0"/>
          </a:p>
          <a:p>
            <a:r>
              <a:rPr lang="en-GB" dirty="0"/>
              <a:t>Easiest option is to ‘buy something’ to present</a:t>
            </a:r>
          </a:p>
          <a:p>
            <a:pPr lvl="1"/>
            <a:r>
              <a:rPr lang="en-GB" dirty="0"/>
              <a:t>A unit cost allows the request to be ‘scaled’</a:t>
            </a:r>
          </a:p>
          <a:p>
            <a:pPr lvl="1"/>
            <a:r>
              <a:rPr lang="en-GB" dirty="0"/>
              <a:t>Estimate / Quote with application</a:t>
            </a:r>
          </a:p>
          <a:p>
            <a:pPr lvl="1"/>
            <a:r>
              <a:rPr lang="en-GB" dirty="0"/>
              <a:t>Receipts with report</a:t>
            </a:r>
          </a:p>
        </p:txBody>
      </p:sp>
      <p:sp>
        <p:nvSpPr>
          <p:cNvPr id="5" name="Rectangle 7">
            <a:extLst>
              <a:ext uri="{FF2B5EF4-FFF2-40B4-BE49-F238E27FC236}">
                <a16:creationId xmlns:a16="http://schemas.microsoft.com/office/drawing/2014/main" id="{DCB2C72F-6DE2-4C09-A379-7A0721DD2F84}"/>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25</a:t>
            </a:fld>
            <a:endParaRPr lang="en-US" altLang="en-US" dirty="0"/>
          </a:p>
        </p:txBody>
      </p:sp>
    </p:spTree>
    <p:extLst>
      <p:ext uri="{BB962C8B-B14F-4D97-AF65-F5344CB8AC3E}">
        <p14:creationId xmlns:p14="http://schemas.microsoft.com/office/powerpoint/2010/main" val="21330799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a:t>Global Grant Criteria</a:t>
            </a:r>
            <a:endParaRPr lang="en-GB" dirty="0"/>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Large projects</a:t>
            </a:r>
          </a:p>
          <a:p>
            <a:pPr lvl="1"/>
            <a:r>
              <a:rPr lang="en-GB" dirty="0"/>
              <a:t>Minimum $30,000 project budget</a:t>
            </a:r>
          </a:p>
          <a:p>
            <a:r>
              <a:rPr lang="en-GB" dirty="0"/>
              <a:t>Needs to meet a community need</a:t>
            </a:r>
          </a:p>
          <a:p>
            <a:pPr lvl="1"/>
            <a:r>
              <a:rPr lang="en-GB" dirty="0"/>
              <a:t>Formal needs assessment required</a:t>
            </a:r>
          </a:p>
          <a:p>
            <a:r>
              <a:rPr lang="en-GB" dirty="0"/>
              <a:t>Need to partner with Club(s) in another country</a:t>
            </a:r>
          </a:p>
          <a:p>
            <a:pPr lvl="1"/>
            <a:r>
              <a:rPr lang="en-GB" dirty="0"/>
              <a:t>&gt;15% of the funding from outside the ‘project country’ </a:t>
            </a:r>
            <a:r>
              <a:rPr lang="en-GB" i="1" dirty="0"/>
              <a:t>(with the exception of Scholarships)</a:t>
            </a:r>
          </a:p>
          <a:p>
            <a:r>
              <a:rPr lang="en-GB" dirty="0"/>
              <a:t>Needs to meet one or more Areas of Focus</a:t>
            </a:r>
          </a:p>
          <a:p>
            <a:pPr lvl="1"/>
            <a:r>
              <a:rPr lang="en-GB" dirty="0"/>
              <a:t>A </a:t>
            </a:r>
            <a:r>
              <a:rPr lang="en-GB" b="1" dirty="0"/>
              <a:t>primary</a:t>
            </a:r>
            <a:r>
              <a:rPr lang="en-GB" dirty="0"/>
              <a:t> Area of Focus is strongly advised</a:t>
            </a:r>
          </a:p>
        </p:txBody>
      </p:sp>
      <p:sp>
        <p:nvSpPr>
          <p:cNvPr id="5" name="Rectangle 7">
            <a:extLst>
              <a:ext uri="{FF2B5EF4-FFF2-40B4-BE49-F238E27FC236}">
                <a16:creationId xmlns:a16="http://schemas.microsoft.com/office/drawing/2014/main" id="{18F1165E-0C18-400B-B339-8C1CF37F7D6B}"/>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26</a:t>
            </a:fld>
            <a:endParaRPr lang="en-US" altLang="en-US" dirty="0"/>
          </a:p>
        </p:txBody>
      </p:sp>
    </p:spTree>
    <p:extLst>
      <p:ext uri="{BB962C8B-B14F-4D97-AF65-F5344CB8AC3E}">
        <p14:creationId xmlns:p14="http://schemas.microsoft.com/office/powerpoint/2010/main" val="28214968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prstGeom prst="rect">
            <a:avLst/>
          </a:prstGeom>
        </p:spPr>
        <p:txBody>
          <a:bodyPr/>
          <a:lstStyle/>
          <a:p>
            <a:r>
              <a:rPr lang="en-GB" dirty="0"/>
              <a:t>Areas of Focus</a:t>
            </a:r>
          </a:p>
        </p:txBody>
      </p:sp>
      <p:graphicFrame>
        <p:nvGraphicFramePr>
          <p:cNvPr id="3" name="Table 2">
            <a:extLst>
              <a:ext uri="{FF2B5EF4-FFF2-40B4-BE49-F238E27FC236}">
                <a16:creationId xmlns:a16="http://schemas.microsoft.com/office/drawing/2014/main" id="{1E5BFBF3-C0EF-4A28-88F5-26D33C189F68}"/>
              </a:ext>
            </a:extLst>
          </p:cNvPr>
          <p:cNvGraphicFramePr>
            <a:graphicFrameLocks noGrp="1"/>
          </p:cNvGraphicFramePr>
          <p:nvPr>
            <p:extLst>
              <p:ext uri="{D42A27DB-BD31-4B8C-83A1-F6EECF244321}">
                <p14:modId xmlns:p14="http://schemas.microsoft.com/office/powerpoint/2010/main" val="3865354259"/>
              </p:ext>
            </p:extLst>
          </p:nvPr>
        </p:nvGraphicFramePr>
        <p:xfrm>
          <a:off x="2362200" y="1263603"/>
          <a:ext cx="5323523" cy="4679997"/>
        </p:xfrm>
        <a:graphic>
          <a:graphicData uri="http://schemas.openxmlformats.org/drawingml/2006/table">
            <a:tbl>
              <a:tblPr firstRow="1" bandRow="1">
                <a:tableStyleId>{2D5ABB26-0587-4C30-8999-92F81FD0307C}</a:tableStyleId>
              </a:tblPr>
              <a:tblGrid>
                <a:gridCol w="5323523">
                  <a:extLst>
                    <a:ext uri="{9D8B030D-6E8A-4147-A177-3AD203B41FA5}">
                      <a16:colId xmlns:a16="http://schemas.microsoft.com/office/drawing/2014/main" val="150321514"/>
                    </a:ext>
                  </a:extLst>
                </a:gridCol>
              </a:tblGrid>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Peace and conflict prevention/resolution</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3198580799"/>
                  </a:ext>
                </a:extLst>
              </a:tr>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Disease prevention and treatment</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2053148664"/>
                  </a:ext>
                </a:extLst>
              </a:tr>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Water and sanitation</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4184199251"/>
                  </a:ext>
                </a:extLst>
              </a:tr>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Maternal and child health</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738751877"/>
                  </a:ext>
                </a:extLst>
              </a:tr>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Basic education and literacy</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617923236"/>
                  </a:ext>
                </a:extLst>
              </a:tr>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Economic and community development</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90775627"/>
                  </a:ext>
                </a:extLst>
              </a:tr>
              <a:tr h="6685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i="1" u="none" strike="noStrike" kern="1200" cap="none" spc="0" normalizeH="0" baseline="0" noProof="0" dirty="0">
                          <a:ln>
                            <a:noFill/>
                          </a:ln>
                          <a:effectLst/>
                          <a:uLnTx/>
                          <a:uFillTx/>
                        </a:rPr>
                        <a:t>Environment (from 1</a:t>
                      </a:r>
                      <a:r>
                        <a:rPr kumimoji="0" lang="en-US" altLang="en-US" sz="2000" i="1" u="none" strike="noStrike" kern="1200" cap="none" spc="0" normalizeH="0" baseline="30000" noProof="0" dirty="0">
                          <a:ln>
                            <a:noFill/>
                          </a:ln>
                          <a:effectLst/>
                          <a:uLnTx/>
                          <a:uFillTx/>
                        </a:rPr>
                        <a:t>st</a:t>
                      </a:r>
                      <a:r>
                        <a:rPr kumimoji="0" lang="en-US" altLang="en-US" sz="2000" i="1" u="none" strike="noStrike" kern="1200" cap="none" spc="0" normalizeH="0" baseline="0" noProof="0" dirty="0">
                          <a:ln>
                            <a:noFill/>
                          </a:ln>
                          <a:effectLst/>
                          <a:uLnTx/>
                          <a:uFillTx/>
                        </a:rPr>
                        <a:t> July 2021)</a:t>
                      </a:r>
                      <a:endParaRPr kumimoji="0" lang="en-US" altLang="en-US" sz="20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9058102"/>
                  </a:ext>
                </a:extLst>
              </a:tr>
            </a:tbl>
          </a:graphicData>
        </a:graphic>
      </p:graphicFrame>
      <p:sp>
        <p:nvSpPr>
          <p:cNvPr id="12" name="Rectangle 7">
            <a:extLst>
              <a:ext uri="{FF2B5EF4-FFF2-40B4-BE49-F238E27FC236}">
                <a16:creationId xmlns:a16="http://schemas.microsoft.com/office/drawing/2014/main" id="{F3B9BBC7-890D-4D84-B25B-4A2E892647A7}"/>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27</a:t>
            </a:fld>
            <a:endParaRPr lang="en-US" altLang="en-US" dirty="0"/>
          </a:p>
        </p:txBody>
      </p:sp>
      <p:pic>
        <p:nvPicPr>
          <p:cNvPr id="5" name="Picture 4" descr="Icon&#10;&#10;Description automatically generated">
            <a:extLst>
              <a:ext uri="{FF2B5EF4-FFF2-40B4-BE49-F238E27FC236}">
                <a16:creationId xmlns:a16="http://schemas.microsoft.com/office/drawing/2014/main" id="{B46C49F0-8841-4C7D-AC21-8B6E666E2537}"/>
              </a:ext>
            </a:extLst>
          </p:cNvPr>
          <p:cNvPicPr>
            <a:picLocks noChangeAspect="1"/>
          </p:cNvPicPr>
          <p:nvPr/>
        </p:nvPicPr>
        <p:blipFill>
          <a:blip r:embed="rId2"/>
          <a:stretch>
            <a:fillRect/>
          </a:stretch>
        </p:blipFill>
        <p:spPr>
          <a:xfrm>
            <a:off x="1604723" y="1263603"/>
            <a:ext cx="616522" cy="4679997"/>
          </a:xfrm>
          <a:prstGeom prst="rect">
            <a:avLst/>
          </a:prstGeom>
        </p:spPr>
      </p:pic>
    </p:spTree>
    <p:extLst>
      <p:ext uri="{BB962C8B-B14F-4D97-AF65-F5344CB8AC3E}">
        <p14:creationId xmlns:p14="http://schemas.microsoft.com/office/powerpoint/2010/main" val="902988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prstGeom prst="rect">
            <a:avLst/>
          </a:prstGeom>
        </p:spPr>
        <p:txBody>
          <a:bodyPr/>
          <a:lstStyle/>
          <a:p>
            <a:r>
              <a:rPr lang="en-GB" dirty="0"/>
              <a:t>Areas of Focus</a:t>
            </a:r>
          </a:p>
        </p:txBody>
      </p:sp>
      <p:sp>
        <p:nvSpPr>
          <p:cNvPr id="12" name="Rectangle 7">
            <a:extLst>
              <a:ext uri="{FF2B5EF4-FFF2-40B4-BE49-F238E27FC236}">
                <a16:creationId xmlns:a16="http://schemas.microsoft.com/office/drawing/2014/main" id="{F3B9BBC7-890D-4D84-B25B-4A2E892647A7}"/>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28</a:t>
            </a:fld>
            <a:endParaRPr lang="en-US" altLang="en-US" dirty="0"/>
          </a:p>
        </p:txBody>
      </p:sp>
      <p:pic>
        <p:nvPicPr>
          <p:cNvPr id="4" name="Picture 3">
            <a:extLst>
              <a:ext uri="{FF2B5EF4-FFF2-40B4-BE49-F238E27FC236}">
                <a16:creationId xmlns:a16="http://schemas.microsoft.com/office/drawing/2014/main" id="{3C389A92-7E8D-4FA6-BC7D-B6E0198FD92D}"/>
              </a:ext>
            </a:extLst>
          </p:cNvPr>
          <p:cNvPicPr>
            <a:picLocks noChangeAspect="1"/>
          </p:cNvPicPr>
          <p:nvPr/>
        </p:nvPicPr>
        <p:blipFill>
          <a:blip r:embed="rId2"/>
          <a:srcRect/>
          <a:stretch/>
        </p:blipFill>
        <p:spPr>
          <a:xfrm>
            <a:off x="382542" y="1219200"/>
            <a:ext cx="7693115" cy="4655034"/>
          </a:xfrm>
          <a:prstGeom prst="rect">
            <a:avLst/>
          </a:prstGeom>
        </p:spPr>
      </p:pic>
    </p:spTree>
    <p:extLst>
      <p:ext uri="{BB962C8B-B14F-4D97-AF65-F5344CB8AC3E}">
        <p14:creationId xmlns:p14="http://schemas.microsoft.com/office/powerpoint/2010/main" val="3304820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4E59-F1AD-4E45-B224-6E5D267333D2}"/>
              </a:ext>
            </a:extLst>
          </p:cNvPr>
          <p:cNvSpPr>
            <a:spLocks noGrp="1"/>
          </p:cNvSpPr>
          <p:nvPr>
            <p:ph type="title"/>
          </p:nvPr>
        </p:nvSpPr>
        <p:spPr/>
        <p:txBody>
          <a:bodyPr/>
          <a:lstStyle/>
          <a:p>
            <a:r>
              <a:rPr lang="en-GB" dirty="0"/>
              <a:t>Two stage ‘matching’</a:t>
            </a:r>
          </a:p>
        </p:txBody>
      </p:sp>
      <p:graphicFrame>
        <p:nvGraphicFramePr>
          <p:cNvPr id="4" name="Content Placeholder 3">
            <a:extLst>
              <a:ext uri="{FF2B5EF4-FFF2-40B4-BE49-F238E27FC236}">
                <a16:creationId xmlns:a16="http://schemas.microsoft.com/office/drawing/2014/main" id="{24EEBA7A-2CD4-4D5C-997D-B5D693590F99}"/>
              </a:ext>
            </a:extLst>
          </p:cNvPr>
          <p:cNvGraphicFramePr>
            <a:graphicFrameLocks noGrp="1"/>
          </p:cNvGraphicFramePr>
          <p:nvPr>
            <p:ph idx="1"/>
            <p:extLst>
              <p:ext uri="{D42A27DB-BD31-4B8C-83A1-F6EECF244321}">
                <p14:modId xmlns:p14="http://schemas.microsoft.com/office/powerpoint/2010/main" val="3888242179"/>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7">
            <a:extLst>
              <a:ext uri="{FF2B5EF4-FFF2-40B4-BE49-F238E27FC236}">
                <a16:creationId xmlns:a16="http://schemas.microsoft.com/office/drawing/2014/main" id="{0634EE23-A96D-4528-8AA3-35F78B03C9EA}"/>
              </a:ext>
            </a:extLst>
          </p:cNvPr>
          <p:cNvSpPr>
            <a:spLocks noGrp="1" noChangeArrowheads="1"/>
          </p:cNvSpPr>
          <p:nvPr>
            <p:ph type="sldNum" sz="quarter" idx="12"/>
          </p:nvPr>
        </p:nvSpPr>
        <p:spPr>
          <a:xfrm>
            <a:off x="6457950" y="6237312"/>
            <a:ext cx="2057400" cy="365125"/>
          </a:xfrm>
        </p:spPr>
        <p:txBody>
          <a:bodyPr/>
          <a:lstStyle/>
          <a:p>
            <a:fld id="{F75F3172-C1EF-4FB0-A87F-C91994DAC6FF}" type="slidenum">
              <a:rPr lang="en-US" altLang="en-US"/>
              <a:pPr/>
              <a:t>29</a:t>
            </a:fld>
            <a:endParaRPr lang="en-US" altLang="en-US" dirty="0"/>
          </a:p>
        </p:txBody>
      </p:sp>
    </p:spTree>
    <p:extLst>
      <p:ext uri="{BB962C8B-B14F-4D97-AF65-F5344CB8AC3E}">
        <p14:creationId xmlns:p14="http://schemas.microsoft.com/office/powerpoint/2010/main" val="470490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mc:AlternateContent xmlns:mc="http://schemas.openxmlformats.org/markup-compatibility/2006">
        <mc:Choice xmlns:psuz="http://schemas.microsoft.com/office/powerpoint/2016/summaryzoom" Requires="psuz">
          <p:graphicFrame>
            <p:nvGraphicFramePr>
              <p:cNvPr id="5" name="Summary Zoom 4">
                <a:extLst>
                  <a:ext uri="{FF2B5EF4-FFF2-40B4-BE49-F238E27FC236}">
                    <a16:creationId xmlns:a16="http://schemas.microsoft.com/office/drawing/2014/main" id="{070E26BC-3F2B-4FFF-BA1A-5C13F8F41F39}"/>
                  </a:ext>
                </a:extLst>
              </p:cNvPr>
              <p:cNvGraphicFramePr>
                <a:graphicFrameLocks noChangeAspect="1"/>
              </p:cNvGraphicFramePr>
              <p:nvPr>
                <p:extLst>
                  <p:ext uri="{D42A27DB-BD31-4B8C-83A1-F6EECF244321}">
                    <p14:modId xmlns:p14="http://schemas.microsoft.com/office/powerpoint/2010/main" val="2152461391"/>
                  </p:ext>
                </p:extLst>
              </p:nvPr>
            </p:nvGraphicFramePr>
            <p:xfrm>
              <a:off x="1143000" y="1295400"/>
              <a:ext cx="6972300" cy="4648200"/>
            </p:xfrm>
            <a:graphic>
              <a:graphicData uri="http://schemas.microsoft.com/office/powerpoint/2016/summaryzoom">
                <psuz:summaryZm>
                  <psuz:summaryZmObj sectionId="{878BE545-52B4-4740-B26A-BADD71E48BC3}">
                    <psuz:zmPr id="{E50E0A24-E787-4609-ADBD-B445FC077005}" transitionDur="1000">
                      <p166:blipFill xmlns:p166="http://schemas.microsoft.com/office/powerpoint/2016/6/main">
                        <a:blip r:embed="rId2"/>
                        <a:stretch>
                          <a:fillRect/>
                        </a:stretch>
                      </p166:blipFill>
                      <p166:spPr xmlns:p166="http://schemas.microsoft.com/office/powerpoint/2016/6/main">
                        <a:xfrm>
                          <a:off x="604268" y="139446"/>
                          <a:ext cx="1859279" cy="1394460"/>
                        </a:xfrm>
                        <a:prstGeom prst="rect">
                          <a:avLst/>
                        </a:prstGeom>
                        <a:ln w="3175">
                          <a:solidFill>
                            <a:prstClr val="ltGray"/>
                          </a:solidFill>
                        </a:ln>
                      </p166:spPr>
                    </psuz:zmPr>
                  </psuz:summaryZmObj>
                  <psuz:summaryZmObj sectionId="{9DD55C5E-270E-4A20-9F5C-29A1C38B4020}">
                    <psuz:zmPr id="{4F9E712D-C6D3-44A3-AB75-CC41070BAA70}" transitionDur="1000">
                      <p166:blipFill xmlns:p166="http://schemas.microsoft.com/office/powerpoint/2016/6/main">
                        <a:blip r:embed="rId3"/>
                        <a:stretch>
                          <a:fillRect/>
                        </a:stretch>
                      </p166:blipFill>
                      <p166:spPr xmlns:p166="http://schemas.microsoft.com/office/powerpoint/2016/6/main">
                        <a:xfrm>
                          <a:off x="2556511" y="139446"/>
                          <a:ext cx="1859279" cy="1394460"/>
                        </a:xfrm>
                        <a:prstGeom prst="rect">
                          <a:avLst/>
                        </a:prstGeom>
                        <a:ln w="3175">
                          <a:solidFill>
                            <a:prstClr val="ltGray"/>
                          </a:solidFill>
                        </a:ln>
                      </p166:spPr>
                    </psuz:zmPr>
                  </psuz:summaryZmObj>
                  <psuz:summaryZmObj sectionId="{D4BD40DA-75FC-43B3-9D87-D1705F816819}">
                    <psuz:zmPr id="{A63598F7-8B60-4580-932E-C1F985FB2677}" transitionDur="1000">
                      <p166:blipFill xmlns:p166="http://schemas.microsoft.com/office/powerpoint/2016/6/main">
                        <a:blip r:embed="rId4"/>
                        <a:stretch>
                          <a:fillRect/>
                        </a:stretch>
                      </p166:blipFill>
                      <p166:spPr xmlns:p166="http://schemas.microsoft.com/office/powerpoint/2016/6/main">
                        <a:xfrm>
                          <a:off x="4508754" y="139446"/>
                          <a:ext cx="1859279" cy="1394460"/>
                        </a:xfrm>
                        <a:prstGeom prst="rect">
                          <a:avLst/>
                        </a:prstGeom>
                        <a:ln w="3175">
                          <a:solidFill>
                            <a:prstClr val="ltGray"/>
                          </a:solidFill>
                        </a:ln>
                      </p166:spPr>
                    </psuz:zmPr>
                  </psuz:summaryZmObj>
                  <psuz:summaryZmObj sectionId="{F67C8287-991E-4024-9546-D27B3EF880F9}">
                    <psuz:zmPr id="{6EF7025B-EDCA-43CB-8FE1-DF34E75E0185}" transitionDur="1000">
                      <p166:blipFill xmlns:p166="http://schemas.microsoft.com/office/powerpoint/2016/6/main">
                        <a:blip r:embed="rId5"/>
                        <a:stretch>
                          <a:fillRect/>
                        </a:stretch>
                      </p166:blipFill>
                      <p166:spPr xmlns:p166="http://schemas.microsoft.com/office/powerpoint/2016/6/main">
                        <a:xfrm>
                          <a:off x="604268" y="1626870"/>
                          <a:ext cx="1859279" cy="1394460"/>
                        </a:xfrm>
                        <a:prstGeom prst="rect">
                          <a:avLst/>
                        </a:prstGeom>
                        <a:ln w="3175">
                          <a:solidFill>
                            <a:prstClr val="ltGray"/>
                          </a:solidFill>
                        </a:ln>
                      </p166:spPr>
                    </psuz:zmPr>
                  </psuz:summaryZmObj>
                  <psuz:summaryZmObj sectionId="{44D61EC1-B1AA-495D-A020-B1014DC22FDE}">
                    <psuz:zmPr id="{97ACD536-8F6A-41CF-9A82-5FD4B3051C53}" transitionDur="1000">
                      <p166:blipFill xmlns:p166="http://schemas.microsoft.com/office/powerpoint/2016/6/main">
                        <a:blip r:embed="rId6"/>
                        <a:stretch>
                          <a:fillRect/>
                        </a:stretch>
                      </p166:blipFill>
                      <p166:spPr xmlns:p166="http://schemas.microsoft.com/office/powerpoint/2016/6/main">
                        <a:xfrm>
                          <a:off x="2556511" y="1626870"/>
                          <a:ext cx="1859279" cy="1394460"/>
                        </a:xfrm>
                        <a:prstGeom prst="rect">
                          <a:avLst/>
                        </a:prstGeom>
                        <a:ln w="3175">
                          <a:solidFill>
                            <a:prstClr val="ltGray"/>
                          </a:solidFill>
                        </a:ln>
                      </p166:spPr>
                    </psuz:zmPr>
                  </psuz:summaryZmObj>
                  <psuz:summaryZmObj sectionId="{A11C1D7A-96D8-4588-8B17-DCB8B10535F4}">
                    <psuz:zmPr id="{75B523B2-9D6C-483E-926F-BABE58C3066B}" transitionDur="1000">
                      <p166:blipFill xmlns:p166="http://schemas.microsoft.com/office/powerpoint/2016/6/main">
                        <a:blip r:embed="rId7"/>
                        <a:stretch>
                          <a:fillRect/>
                        </a:stretch>
                      </p166:blipFill>
                      <p166:spPr xmlns:p166="http://schemas.microsoft.com/office/powerpoint/2016/6/main">
                        <a:xfrm>
                          <a:off x="4508754" y="1626870"/>
                          <a:ext cx="1859279" cy="1394460"/>
                        </a:xfrm>
                        <a:prstGeom prst="rect">
                          <a:avLst/>
                        </a:prstGeom>
                        <a:ln w="3175">
                          <a:solidFill>
                            <a:prstClr val="ltGray"/>
                          </a:solidFill>
                        </a:ln>
                      </p166:spPr>
                    </psuz:zmPr>
                  </psuz:summaryZmObj>
                  <psuz:summaryZmObj sectionId="{9C849605-347E-4504-9440-5414C90C3CA4}">
                    <psuz:zmPr id="{B6309849-1E1B-4CEB-AE88-E5906D1FDCE8}" transitionDur="1000">
                      <p166:blipFill xmlns:p166="http://schemas.microsoft.com/office/powerpoint/2016/6/main">
                        <a:blip r:embed="rId8"/>
                        <a:stretch>
                          <a:fillRect/>
                        </a:stretch>
                      </p166:blipFill>
                      <p166:spPr xmlns:p166="http://schemas.microsoft.com/office/powerpoint/2016/6/main">
                        <a:xfrm>
                          <a:off x="604268" y="3114294"/>
                          <a:ext cx="1859279" cy="1394460"/>
                        </a:xfrm>
                        <a:prstGeom prst="rect">
                          <a:avLst/>
                        </a:prstGeom>
                        <a:ln w="3175">
                          <a:solidFill>
                            <a:prstClr val="ltGray"/>
                          </a:solidFill>
                        </a:ln>
                      </p166:spPr>
                    </psuz:zmPr>
                  </psuz:summaryZmObj>
                  <psuz:summaryZmObj sectionId="{7FBF35D8-54A5-4FD1-9A40-5561213F8E1A}">
                    <psuz:zmPr id="{424578DA-4D14-4E98-9F24-93C0FB8AFF94}" transitionDur="1000">
                      <p166:blipFill xmlns:p166="http://schemas.microsoft.com/office/powerpoint/2016/6/main">
                        <a:blip r:embed="rId9"/>
                        <a:stretch>
                          <a:fillRect/>
                        </a:stretch>
                      </p166:blipFill>
                      <p166:spPr xmlns:p166="http://schemas.microsoft.com/office/powerpoint/2016/6/main">
                        <a:xfrm>
                          <a:off x="2556511" y="3114294"/>
                          <a:ext cx="1859279" cy="1394460"/>
                        </a:xfrm>
                        <a:prstGeom prst="rect">
                          <a:avLst/>
                        </a:prstGeom>
                        <a:ln w="3175">
                          <a:solidFill>
                            <a:prstClr val="ltGray"/>
                          </a:solidFill>
                        </a:ln>
                      </p166:spPr>
                    </psuz:zmPr>
                  </psuz:summaryZmObj>
                  <psuz:summaryZmObj sectionId="{B2D11C4A-8493-4081-918B-2A67E8AB4925}">
                    <psuz:zmPr id="{DE8B129D-649F-4F4D-82F2-24F783280809}" transitionDur="1000">
                      <p166:blipFill xmlns:p166="http://schemas.microsoft.com/office/powerpoint/2016/6/main">
                        <a:blip r:embed="rId10"/>
                        <a:stretch>
                          <a:fillRect/>
                        </a:stretch>
                      </p166:blipFill>
                      <p166:spPr xmlns:p166="http://schemas.microsoft.com/office/powerpoint/2016/6/main">
                        <a:xfrm>
                          <a:off x="4508754" y="3114294"/>
                          <a:ext cx="1859279" cy="1394460"/>
                        </a:xfrm>
                        <a:prstGeom prst="rect">
                          <a:avLst/>
                        </a:prstGeom>
                        <a:ln w="3175">
                          <a:solidFill>
                            <a:prstClr val="ltGray"/>
                          </a:solidFill>
                        </a:ln>
                      </p166:spPr>
                    </psuz:zmPr>
                  </psuz:summaryZmObj>
                  <psuz:gridLayout/>
                </psuz:summaryZm>
              </a:graphicData>
            </a:graphic>
          </p:graphicFrame>
        </mc:Choice>
        <mc:Fallback>
          <p:grpSp>
            <p:nvGrpSpPr>
              <p:cNvPr id="5" name="Summary Zoom 4">
                <a:extLst>
                  <a:ext uri="{FF2B5EF4-FFF2-40B4-BE49-F238E27FC236}">
                    <a16:creationId xmlns:a16="http://schemas.microsoft.com/office/drawing/2014/main" id="{070E26BC-3F2B-4FFF-BA1A-5C13F8F41F39}"/>
                  </a:ext>
                </a:extLst>
              </p:cNvPr>
              <p:cNvGrpSpPr>
                <a:grpSpLocks noGrp="1" noUngrp="1" noRot="1" noChangeAspect="1" noMove="1" noResize="1"/>
              </p:cNvGrpSpPr>
              <p:nvPr/>
            </p:nvGrpSpPr>
            <p:grpSpPr>
              <a:xfrm>
                <a:off x="1143000" y="1295400"/>
                <a:ext cx="6972300" cy="4648200"/>
                <a:chOff x="1143000" y="1295400"/>
                <a:chExt cx="6972300" cy="4648200"/>
              </a:xfrm>
            </p:grpSpPr>
            <p:pic>
              <p:nvPicPr>
                <p:cNvPr id="2" name="Picture 2">
                  <a:hlinkClick r:id="rId11" action="ppaction://hlinksldjump"/>
                </p:cNvPr>
                <p:cNvPicPr>
                  <a:picLocks noSelect="1" noRot="1" noChangeAspect="1" noMove="1" noResize="1" noEditPoints="1" noAdjustHandles="1" noChangeArrowheads="1" noChangeShapeType="1"/>
                </p:cNvPicPr>
                <p:nvPr/>
              </p:nvPicPr>
              <p:blipFill>
                <a:blip r:embed="rId2"/>
                <a:stretch>
                  <a:fillRect/>
                </a:stretch>
              </p:blipFill>
              <p:spPr>
                <a:xfrm>
                  <a:off x="1747268" y="1434846"/>
                  <a:ext cx="1859279" cy="1394460"/>
                </a:xfrm>
                <a:prstGeom prst="rect">
                  <a:avLst/>
                </a:prstGeom>
                <a:ln w="3175">
                  <a:solidFill>
                    <a:prstClr val="ltGray"/>
                  </a:solidFill>
                </a:ln>
              </p:spPr>
            </p:pic>
            <p:pic>
              <p:nvPicPr>
                <p:cNvPr id="3" name="Picture 3">
                  <a:hlinkClick r:id="rId12" action="ppaction://hlinksldjump"/>
                </p:cNvPr>
                <p:cNvPicPr>
                  <a:picLocks noSelect="1" noRot="1" noChangeAspect="1" noMove="1" noResize="1" noEditPoints="1" noAdjustHandles="1" noChangeArrowheads="1" noChangeShapeType="1"/>
                </p:cNvPicPr>
                <p:nvPr/>
              </p:nvPicPr>
              <p:blipFill>
                <a:blip r:embed="rId3"/>
                <a:stretch>
                  <a:fillRect/>
                </a:stretch>
              </p:blipFill>
              <p:spPr>
                <a:xfrm>
                  <a:off x="3699511" y="1434846"/>
                  <a:ext cx="1859279" cy="1394460"/>
                </a:xfrm>
                <a:prstGeom prst="rect">
                  <a:avLst/>
                </a:prstGeom>
                <a:ln w="3175">
                  <a:solidFill>
                    <a:prstClr val="ltGray"/>
                  </a:solidFill>
                </a:ln>
              </p:spPr>
            </p:pic>
            <p:pic>
              <p:nvPicPr>
                <p:cNvPr id="4" name="Picture 4">
                  <a:hlinkClick r:id="rId13" action="ppaction://hlinksldjump"/>
                </p:cNvPr>
                <p:cNvPicPr>
                  <a:picLocks noSelect="1" noRot="1" noChangeAspect="1" noMove="1" noResize="1" noEditPoints="1" noAdjustHandles="1" noChangeArrowheads="1" noChangeShapeType="1"/>
                </p:cNvPicPr>
                <p:nvPr/>
              </p:nvPicPr>
              <p:blipFill>
                <a:blip r:embed="rId4"/>
                <a:stretch>
                  <a:fillRect/>
                </a:stretch>
              </p:blipFill>
              <p:spPr>
                <a:xfrm>
                  <a:off x="5651754" y="1434846"/>
                  <a:ext cx="1859279" cy="1394460"/>
                </a:xfrm>
                <a:prstGeom prst="rect">
                  <a:avLst/>
                </a:prstGeom>
                <a:ln w="3175">
                  <a:solidFill>
                    <a:prstClr val="ltGray"/>
                  </a:solidFill>
                </a:ln>
              </p:spPr>
            </p:pic>
            <p:pic>
              <p:nvPicPr>
                <p:cNvPr id="7" name="Picture 7">
                  <a:hlinkClick r:id="rId14" action="ppaction://hlinksldjump"/>
                </p:cNvPr>
                <p:cNvPicPr>
                  <a:picLocks noSelect="1" noRot="1" noChangeAspect="1" noMove="1" noResize="1" noEditPoints="1" noAdjustHandles="1" noChangeArrowheads="1" noChangeShapeType="1"/>
                </p:cNvPicPr>
                <p:nvPr/>
              </p:nvPicPr>
              <p:blipFill>
                <a:blip r:embed="rId5"/>
                <a:stretch>
                  <a:fillRect/>
                </a:stretch>
              </p:blipFill>
              <p:spPr>
                <a:xfrm>
                  <a:off x="1747268" y="2922270"/>
                  <a:ext cx="1859279" cy="1394460"/>
                </a:xfrm>
                <a:prstGeom prst="rect">
                  <a:avLst/>
                </a:prstGeom>
                <a:ln w="3175">
                  <a:solidFill>
                    <a:prstClr val="ltGray"/>
                  </a:solidFill>
                </a:ln>
              </p:spPr>
            </p:pic>
            <p:pic>
              <p:nvPicPr>
                <p:cNvPr id="8" name="Picture 8">
                  <a:hlinkClick r:id="rId15" action="ppaction://hlinksldjump"/>
                </p:cNvPr>
                <p:cNvPicPr>
                  <a:picLocks noSelect="1" noRot="1" noChangeAspect="1" noMove="1" noResize="1" noEditPoints="1" noAdjustHandles="1" noChangeArrowheads="1" noChangeShapeType="1"/>
                </p:cNvPicPr>
                <p:nvPr/>
              </p:nvPicPr>
              <p:blipFill>
                <a:blip r:embed="rId6"/>
                <a:stretch>
                  <a:fillRect/>
                </a:stretch>
              </p:blipFill>
              <p:spPr>
                <a:xfrm>
                  <a:off x="3699511" y="2922270"/>
                  <a:ext cx="1859279" cy="1394460"/>
                </a:xfrm>
                <a:prstGeom prst="rect">
                  <a:avLst/>
                </a:prstGeom>
                <a:ln w="3175">
                  <a:solidFill>
                    <a:prstClr val="ltGray"/>
                  </a:solidFill>
                </a:ln>
              </p:spPr>
            </p:pic>
            <p:pic>
              <p:nvPicPr>
                <p:cNvPr id="9" name="Picture 9">
                  <a:hlinkClick r:id="rId16" action="ppaction://hlinksldjump"/>
                </p:cNvPr>
                <p:cNvPicPr>
                  <a:picLocks noSelect="1" noRot="1" noChangeAspect="1" noMove="1" noResize="1" noEditPoints="1" noAdjustHandles="1" noChangeArrowheads="1" noChangeShapeType="1"/>
                </p:cNvPicPr>
                <p:nvPr/>
              </p:nvPicPr>
              <p:blipFill>
                <a:blip r:embed="rId7"/>
                <a:stretch>
                  <a:fillRect/>
                </a:stretch>
              </p:blipFill>
              <p:spPr>
                <a:xfrm>
                  <a:off x="5651754" y="2922270"/>
                  <a:ext cx="1859279" cy="1394460"/>
                </a:xfrm>
                <a:prstGeom prst="rect">
                  <a:avLst/>
                </a:prstGeom>
                <a:ln w="3175">
                  <a:solidFill>
                    <a:prstClr val="ltGray"/>
                  </a:solidFill>
                </a:ln>
              </p:spPr>
            </p:pic>
            <p:pic>
              <p:nvPicPr>
                <p:cNvPr id="10" name="Picture 10">
                  <a:hlinkClick r:id="rId17" action="ppaction://hlinksldjump"/>
                </p:cNvPr>
                <p:cNvPicPr>
                  <a:picLocks noSelect="1" noRot="1" noChangeAspect="1" noMove="1" noResize="1" noEditPoints="1" noAdjustHandles="1" noChangeArrowheads="1" noChangeShapeType="1"/>
                </p:cNvPicPr>
                <p:nvPr/>
              </p:nvPicPr>
              <p:blipFill>
                <a:blip r:embed="rId8"/>
                <a:stretch>
                  <a:fillRect/>
                </a:stretch>
              </p:blipFill>
              <p:spPr>
                <a:xfrm>
                  <a:off x="1747268" y="4409694"/>
                  <a:ext cx="1859279" cy="1394460"/>
                </a:xfrm>
                <a:prstGeom prst="rect">
                  <a:avLst/>
                </a:prstGeom>
                <a:ln w="3175">
                  <a:solidFill>
                    <a:prstClr val="ltGray"/>
                  </a:solidFill>
                </a:ln>
              </p:spPr>
            </p:pic>
            <p:pic>
              <p:nvPicPr>
                <p:cNvPr id="11" name="Picture 11">
                  <a:hlinkClick r:id="rId18" action="ppaction://hlinksldjump"/>
                </p:cNvPr>
                <p:cNvPicPr>
                  <a:picLocks noSelect="1" noRot="1" noChangeAspect="1" noMove="1" noResize="1" noEditPoints="1" noAdjustHandles="1" noChangeArrowheads="1" noChangeShapeType="1"/>
                </p:cNvPicPr>
                <p:nvPr/>
              </p:nvPicPr>
              <p:blipFill>
                <a:blip r:embed="rId9"/>
                <a:stretch>
                  <a:fillRect/>
                </a:stretch>
              </p:blipFill>
              <p:spPr>
                <a:xfrm>
                  <a:off x="3699511" y="4409694"/>
                  <a:ext cx="1859279" cy="1394460"/>
                </a:xfrm>
                <a:prstGeom prst="rect">
                  <a:avLst/>
                </a:prstGeom>
                <a:ln w="3175">
                  <a:solidFill>
                    <a:prstClr val="ltGray"/>
                  </a:solidFill>
                </a:ln>
              </p:spPr>
            </p:pic>
            <p:pic>
              <p:nvPicPr>
                <p:cNvPr id="12" name="Picture 12">
                  <a:hlinkClick r:id="rId19" action="ppaction://hlinksldjump"/>
                </p:cNvPr>
                <p:cNvPicPr>
                  <a:picLocks noSelect="1" noRot="1" noChangeAspect="1" noMove="1" noResize="1" noEditPoints="1" noAdjustHandles="1" noChangeArrowheads="1" noChangeShapeType="1"/>
                </p:cNvPicPr>
                <p:nvPr/>
              </p:nvPicPr>
              <p:blipFill>
                <a:blip r:embed="rId10"/>
                <a:stretch>
                  <a:fillRect/>
                </a:stretch>
              </p:blipFill>
              <p:spPr>
                <a:xfrm>
                  <a:off x="5651754" y="4409694"/>
                  <a:ext cx="1859279" cy="1394460"/>
                </a:xfrm>
                <a:prstGeom prst="rect">
                  <a:avLst/>
                </a:prstGeom>
                <a:ln w="3175">
                  <a:solidFill>
                    <a:prstClr val="ltGray"/>
                  </a:solidFill>
                </a:ln>
              </p:spPr>
            </p:pic>
          </p:grpSp>
        </mc:Fallback>
      </mc:AlternateContent>
      <p:sp>
        <p:nvSpPr>
          <p:cNvPr id="6" name="Title 5">
            <a:extLst>
              <a:ext uri="{FF2B5EF4-FFF2-40B4-BE49-F238E27FC236}">
                <a16:creationId xmlns:a16="http://schemas.microsoft.com/office/drawing/2014/main" id="{9229043F-5227-4B90-85B3-8285186F5181}"/>
              </a:ext>
            </a:extLst>
          </p:cNvPr>
          <p:cNvSpPr>
            <a:spLocks noGrp="1"/>
          </p:cNvSpPr>
          <p:nvPr>
            <p:ph type="title"/>
          </p:nvPr>
        </p:nvSpPr>
        <p:spPr/>
        <p:txBody>
          <a:bodyPr/>
          <a:lstStyle/>
          <a:p>
            <a:r>
              <a:rPr lang="en-GB" dirty="0"/>
              <a:t>Contents</a:t>
            </a:r>
          </a:p>
        </p:txBody>
      </p:sp>
    </p:spTree>
    <p:extLst>
      <p:ext uri="{BB962C8B-B14F-4D97-AF65-F5344CB8AC3E}">
        <p14:creationId xmlns:p14="http://schemas.microsoft.com/office/powerpoint/2010/main" val="38079399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World Fund Matching</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30</a:t>
            </a:fld>
            <a:endParaRPr lang="en-US" altLang="en-US" dirty="0"/>
          </a:p>
        </p:txBody>
      </p:sp>
      <p:pic>
        <p:nvPicPr>
          <p:cNvPr id="26" name="Picture 25">
            <a:extLst>
              <a:ext uri="{FF2B5EF4-FFF2-40B4-BE49-F238E27FC236}">
                <a16:creationId xmlns:a16="http://schemas.microsoft.com/office/drawing/2014/main" id="{0CF67A55-EF3B-4038-835F-39519B8B63E3}"/>
              </a:ext>
            </a:extLst>
          </p:cNvPr>
          <p:cNvPicPr>
            <a:picLocks noChangeAspect="1"/>
          </p:cNvPicPr>
          <p:nvPr/>
        </p:nvPicPr>
        <p:blipFill>
          <a:blip r:embed="rId2"/>
          <a:stretch>
            <a:fillRect/>
          </a:stretch>
        </p:blipFill>
        <p:spPr>
          <a:xfrm>
            <a:off x="1077181" y="1297672"/>
            <a:ext cx="6989638" cy="4262655"/>
          </a:xfrm>
          <a:prstGeom prst="rect">
            <a:avLst/>
          </a:prstGeom>
        </p:spPr>
      </p:pic>
      <p:sp>
        <p:nvSpPr>
          <p:cNvPr id="29" name="Oval 28">
            <a:extLst>
              <a:ext uri="{FF2B5EF4-FFF2-40B4-BE49-F238E27FC236}">
                <a16:creationId xmlns:a16="http://schemas.microsoft.com/office/drawing/2014/main" id="{9913A816-5C08-4A6E-B872-D5E0B7AE9B52}"/>
              </a:ext>
            </a:extLst>
          </p:cNvPr>
          <p:cNvSpPr/>
          <p:nvPr/>
        </p:nvSpPr>
        <p:spPr>
          <a:xfrm>
            <a:off x="4343400" y="1447800"/>
            <a:ext cx="1676400" cy="990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800" b="1" dirty="0">
                <a:solidFill>
                  <a:schemeClr val="bg1"/>
                </a:solidFill>
              </a:rPr>
              <a:t>+ 100%</a:t>
            </a:r>
          </a:p>
          <a:p>
            <a:pPr algn="ctr"/>
            <a:r>
              <a:rPr lang="en-GB" sz="1400" b="1" dirty="0">
                <a:solidFill>
                  <a:schemeClr val="bg1"/>
                </a:solidFill>
              </a:rPr>
              <a:t>DDF(C+D) Contribution</a:t>
            </a:r>
          </a:p>
        </p:txBody>
      </p:sp>
      <p:sp>
        <p:nvSpPr>
          <p:cNvPr id="460801" name="TextBox 460800">
            <a:extLst>
              <a:ext uri="{FF2B5EF4-FFF2-40B4-BE49-F238E27FC236}">
                <a16:creationId xmlns:a16="http://schemas.microsoft.com/office/drawing/2014/main" id="{E84747CD-9B01-4C0D-887A-3848FBF8D0D4}"/>
              </a:ext>
            </a:extLst>
          </p:cNvPr>
          <p:cNvSpPr txBox="1"/>
          <p:nvPr/>
        </p:nvSpPr>
        <p:spPr>
          <a:xfrm>
            <a:off x="2895600" y="3962400"/>
            <a:ext cx="389850" cy="461665"/>
          </a:xfrm>
          <a:prstGeom prst="rect">
            <a:avLst/>
          </a:prstGeom>
          <a:noFill/>
        </p:spPr>
        <p:txBody>
          <a:bodyPr wrap="none" rtlCol="0">
            <a:spAutoFit/>
          </a:bodyPr>
          <a:lstStyle/>
          <a:p>
            <a:r>
              <a:rPr lang="en-GB" dirty="0">
                <a:solidFill>
                  <a:schemeClr val="bg1"/>
                </a:solidFill>
              </a:rPr>
              <a:t>A</a:t>
            </a:r>
          </a:p>
        </p:txBody>
      </p:sp>
      <p:sp>
        <p:nvSpPr>
          <p:cNvPr id="37" name="TextBox 36">
            <a:extLst>
              <a:ext uri="{FF2B5EF4-FFF2-40B4-BE49-F238E27FC236}">
                <a16:creationId xmlns:a16="http://schemas.microsoft.com/office/drawing/2014/main" id="{137E7294-01A0-40CC-985E-517B78CA2B97}"/>
              </a:ext>
            </a:extLst>
          </p:cNvPr>
          <p:cNvSpPr txBox="1"/>
          <p:nvPr/>
        </p:nvSpPr>
        <p:spPr>
          <a:xfrm>
            <a:off x="3611995" y="3957935"/>
            <a:ext cx="407484" cy="461665"/>
          </a:xfrm>
          <a:prstGeom prst="rect">
            <a:avLst/>
          </a:prstGeom>
          <a:noFill/>
        </p:spPr>
        <p:txBody>
          <a:bodyPr wrap="none" rtlCol="0">
            <a:spAutoFit/>
          </a:bodyPr>
          <a:lstStyle/>
          <a:p>
            <a:r>
              <a:rPr lang="en-GB" dirty="0">
                <a:solidFill>
                  <a:schemeClr val="bg1"/>
                </a:solidFill>
              </a:rPr>
              <a:t>C</a:t>
            </a:r>
          </a:p>
        </p:txBody>
      </p:sp>
      <p:sp>
        <p:nvSpPr>
          <p:cNvPr id="38" name="TextBox 37">
            <a:extLst>
              <a:ext uri="{FF2B5EF4-FFF2-40B4-BE49-F238E27FC236}">
                <a16:creationId xmlns:a16="http://schemas.microsoft.com/office/drawing/2014/main" id="{021D9BB8-FE50-4CFF-B816-9D938AB523D4}"/>
              </a:ext>
            </a:extLst>
          </p:cNvPr>
          <p:cNvSpPr txBox="1"/>
          <p:nvPr/>
        </p:nvSpPr>
        <p:spPr>
          <a:xfrm>
            <a:off x="4373995" y="3957935"/>
            <a:ext cx="389850" cy="461665"/>
          </a:xfrm>
          <a:prstGeom prst="rect">
            <a:avLst/>
          </a:prstGeom>
          <a:noFill/>
        </p:spPr>
        <p:txBody>
          <a:bodyPr wrap="none" rtlCol="0">
            <a:spAutoFit/>
          </a:bodyPr>
          <a:lstStyle/>
          <a:p>
            <a:r>
              <a:rPr lang="en-GB" dirty="0">
                <a:solidFill>
                  <a:schemeClr val="bg1"/>
                </a:solidFill>
              </a:rPr>
              <a:t>B</a:t>
            </a:r>
          </a:p>
        </p:txBody>
      </p:sp>
      <p:sp>
        <p:nvSpPr>
          <p:cNvPr id="39" name="TextBox 38">
            <a:extLst>
              <a:ext uri="{FF2B5EF4-FFF2-40B4-BE49-F238E27FC236}">
                <a16:creationId xmlns:a16="http://schemas.microsoft.com/office/drawing/2014/main" id="{5E0DB4C4-59E7-421F-8C0C-D74919A38EA0}"/>
              </a:ext>
            </a:extLst>
          </p:cNvPr>
          <p:cNvSpPr txBox="1"/>
          <p:nvPr/>
        </p:nvSpPr>
        <p:spPr>
          <a:xfrm>
            <a:off x="5135995" y="3957935"/>
            <a:ext cx="407484" cy="461665"/>
          </a:xfrm>
          <a:prstGeom prst="rect">
            <a:avLst/>
          </a:prstGeom>
          <a:noFill/>
        </p:spPr>
        <p:txBody>
          <a:bodyPr wrap="none" rtlCol="0">
            <a:spAutoFit/>
          </a:bodyPr>
          <a:lstStyle/>
          <a:p>
            <a:r>
              <a:rPr lang="en-GB" dirty="0">
                <a:solidFill>
                  <a:schemeClr val="bg1"/>
                </a:solidFill>
              </a:rPr>
              <a:t>D</a:t>
            </a:r>
          </a:p>
        </p:txBody>
      </p:sp>
      <p:sp>
        <p:nvSpPr>
          <p:cNvPr id="42" name="Arrow: Down 41">
            <a:extLst>
              <a:ext uri="{FF2B5EF4-FFF2-40B4-BE49-F238E27FC236}">
                <a16:creationId xmlns:a16="http://schemas.microsoft.com/office/drawing/2014/main" id="{B7857226-BFD1-43E2-BCF3-DAC68ECF304D}"/>
              </a:ext>
            </a:extLst>
          </p:cNvPr>
          <p:cNvSpPr/>
          <p:nvPr/>
        </p:nvSpPr>
        <p:spPr>
          <a:xfrm rot="19977578">
            <a:off x="5603849" y="2291429"/>
            <a:ext cx="623664" cy="90808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803" name="TextBox 460802">
            <a:extLst>
              <a:ext uri="{FF2B5EF4-FFF2-40B4-BE49-F238E27FC236}">
                <a16:creationId xmlns:a16="http://schemas.microsoft.com/office/drawing/2014/main" id="{CEDBA0AE-7193-4898-8054-0C173139818E}"/>
              </a:ext>
            </a:extLst>
          </p:cNvPr>
          <p:cNvSpPr txBox="1"/>
          <p:nvPr/>
        </p:nvSpPr>
        <p:spPr>
          <a:xfrm rot="16200000">
            <a:off x="5466972" y="3593098"/>
            <a:ext cx="1314449" cy="338554"/>
          </a:xfrm>
          <a:prstGeom prst="rect">
            <a:avLst/>
          </a:prstGeom>
          <a:noFill/>
        </p:spPr>
        <p:txBody>
          <a:bodyPr wrap="square" rtlCol="0">
            <a:spAutoFit/>
          </a:bodyPr>
          <a:lstStyle/>
          <a:p>
            <a:r>
              <a:rPr lang="en-GB" sz="1600" dirty="0">
                <a:solidFill>
                  <a:schemeClr val="bg1"/>
                </a:solidFill>
              </a:rPr>
              <a:t>World Fund</a:t>
            </a:r>
          </a:p>
        </p:txBody>
      </p:sp>
      <p:sp>
        <p:nvSpPr>
          <p:cNvPr id="45" name="TextBox 44">
            <a:extLst>
              <a:ext uri="{FF2B5EF4-FFF2-40B4-BE49-F238E27FC236}">
                <a16:creationId xmlns:a16="http://schemas.microsoft.com/office/drawing/2014/main" id="{19BF54BF-2F61-4188-ADAF-8D6AA9557832}"/>
              </a:ext>
            </a:extLst>
          </p:cNvPr>
          <p:cNvSpPr txBox="1"/>
          <p:nvPr/>
        </p:nvSpPr>
        <p:spPr>
          <a:xfrm rot="16200000">
            <a:off x="6065253" y="3288298"/>
            <a:ext cx="1619250" cy="338554"/>
          </a:xfrm>
          <a:prstGeom prst="rect">
            <a:avLst/>
          </a:prstGeom>
          <a:noFill/>
        </p:spPr>
        <p:txBody>
          <a:bodyPr wrap="square" rtlCol="0">
            <a:spAutoFit/>
          </a:bodyPr>
          <a:lstStyle/>
          <a:p>
            <a:r>
              <a:rPr lang="en-GB" sz="1600" dirty="0">
                <a:solidFill>
                  <a:schemeClr val="bg1"/>
                </a:solidFill>
              </a:rPr>
              <a:t>Project Budget</a:t>
            </a:r>
          </a:p>
        </p:txBody>
      </p:sp>
      <p:sp>
        <p:nvSpPr>
          <p:cNvPr id="15" name="Arrow: Down 14">
            <a:extLst>
              <a:ext uri="{FF2B5EF4-FFF2-40B4-BE49-F238E27FC236}">
                <a16:creationId xmlns:a16="http://schemas.microsoft.com/office/drawing/2014/main" id="{7A1CD51C-2FDE-4147-A158-049943C531C8}"/>
              </a:ext>
            </a:extLst>
          </p:cNvPr>
          <p:cNvSpPr/>
          <p:nvPr/>
        </p:nvSpPr>
        <p:spPr>
          <a:xfrm rot="12586321">
            <a:off x="4203757" y="2263531"/>
            <a:ext cx="274205" cy="17412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A4F7AAAB-D268-4CEF-8FFA-5D1EFDA1AB5C}"/>
              </a:ext>
            </a:extLst>
          </p:cNvPr>
          <p:cNvSpPr/>
          <p:nvPr/>
        </p:nvSpPr>
        <p:spPr>
          <a:xfrm rot="10582263">
            <a:off x="5183443" y="2444048"/>
            <a:ext cx="274205" cy="150823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9389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BB6577F8-1DA5-42B5-AB2E-40CEB0F0A54C}"/>
              </a:ext>
            </a:extLst>
          </p:cNvPr>
          <p:cNvGraphicFramePr>
            <a:graphicFrameLocks/>
          </p:cNvGraphicFramePr>
          <p:nvPr>
            <p:extLst>
              <p:ext uri="{D42A27DB-BD31-4B8C-83A1-F6EECF244321}">
                <p14:modId xmlns:p14="http://schemas.microsoft.com/office/powerpoint/2010/main" val="2015967816"/>
              </p:ext>
            </p:extLst>
          </p:nvPr>
        </p:nvGraphicFramePr>
        <p:xfrm>
          <a:off x="914400" y="1371600"/>
          <a:ext cx="760095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460805" name="Rectangle 5"/>
          <p:cNvSpPr>
            <a:spLocks noGrp="1" noChangeArrowheads="1"/>
          </p:cNvSpPr>
          <p:nvPr>
            <p:ph type="title"/>
          </p:nvPr>
        </p:nvSpPr>
        <p:spPr/>
        <p:txBody>
          <a:bodyPr/>
          <a:lstStyle/>
          <a:p>
            <a:r>
              <a:rPr lang="en-GB" altLang="en-US" dirty="0"/>
              <a:t>World Fund Matching</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31</a:t>
            </a:fld>
            <a:endParaRPr lang="en-US" altLang="en-US" dirty="0"/>
          </a:p>
        </p:txBody>
      </p:sp>
      <p:sp>
        <p:nvSpPr>
          <p:cNvPr id="29" name="Oval 28">
            <a:extLst>
              <a:ext uri="{FF2B5EF4-FFF2-40B4-BE49-F238E27FC236}">
                <a16:creationId xmlns:a16="http://schemas.microsoft.com/office/drawing/2014/main" id="{9913A816-5C08-4A6E-B872-D5E0B7AE9B52}"/>
              </a:ext>
            </a:extLst>
          </p:cNvPr>
          <p:cNvSpPr/>
          <p:nvPr/>
        </p:nvSpPr>
        <p:spPr>
          <a:xfrm>
            <a:off x="4343400" y="1755549"/>
            <a:ext cx="1676400" cy="990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800" b="1" dirty="0">
                <a:solidFill>
                  <a:schemeClr val="bg1"/>
                </a:solidFill>
              </a:rPr>
              <a:t>+ 100%</a:t>
            </a:r>
          </a:p>
          <a:p>
            <a:pPr algn="ctr"/>
            <a:r>
              <a:rPr lang="en-GB" sz="1400" b="1" dirty="0">
                <a:solidFill>
                  <a:schemeClr val="bg1"/>
                </a:solidFill>
              </a:rPr>
              <a:t>DDF(C+D) Contribution</a:t>
            </a:r>
          </a:p>
        </p:txBody>
      </p:sp>
      <p:sp>
        <p:nvSpPr>
          <p:cNvPr id="460801" name="TextBox 460800">
            <a:extLst>
              <a:ext uri="{FF2B5EF4-FFF2-40B4-BE49-F238E27FC236}">
                <a16:creationId xmlns:a16="http://schemas.microsoft.com/office/drawing/2014/main" id="{E84747CD-9B01-4C0D-887A-3848FBF8D0D4}"/>
              </a:ext>
            </a:extLst>
          </p:cNvPr>
          <p:cNvSpPr txBox="1"/>
          <p:nvPr/>
        </p:nvSpPr>
        <p:spPr>
          <a:xfrm>
            <a:off x="2514600" y="4643735"/>
            <a:ext cx="389850" cy="461665"/>
          </a:xfrm>
          <a:prstGeom prst="rect">
            <a:avLst/>
          </a:prstGeom>
          <a:noFill/>
        </p:spPr>
        <p:txBody>
          <a:bodyPr wrap="none" rtlCol="0">
            <a:spAutoFit/>
          </a:bodyPr>
          <a:lstStyle/>
          <a:p>
            <a:r>
              <a:rPr lang="en-GB" dirty="0">
                <a:solidFill>
                  <a:schemeClr val="bg1"/>
                </a:solidFill>
              </a:rPr>
              <a:t>A</a:t>
            </a:r>
          </a:p>
        </p:txBody>
      </p:sp>
      <p:sp>
        <p:nvSpPr>
          <p:cNvPr id="37" name="TextBox 36">
            <a:extLst>
              <a:ext uri="{FF2B5EF4-FFF2-40B4-BE49-F238E27FC236}">
                <a16:creationId xmlns:a16="http://schemas.microsoft.com/office/drawing/2014/main" id="{137E7294-01A0-40CC-985E-517B78CA2B97}"/>
              </a:ext>
            </a:extLst>
          </p:cNvPr>
          <p:cNvSpPr txBox="1"/>
          <p:nvPr/>
        </p:nvSpPr>
        <p:spPr>
          <a:xfrm>
            <a:off x="3352800" y="4643735"/>
            <a:ext cx="407484" cy="461665"/>
          </a:xfrm>
          <a:prstGeom prst="rect">
            <a:avLst/>
          </a:prstGeom>
          <a:noFill/>
        </p:spPr>
        <p:txBody>
          <a:bodyPr wrap="none" rtlCol="0">
            <a:spAutoFit/>
          </a:bodyPr>
          <a:lstStyle/>
          <a:p>
            <a:r>
              <a:rPr lang="en-GB" dirty="0">
                <a:solidFill>
                  <a:schemeClr val="bg1"/>
                </a:solidFill>
              </a:rPr>
              <a:t>C</a:t>
            </a:r>
          </a:p>
        </p:txBody>
      </p:sp>
      <p:sp>
        <p:nvSpPr>
          <p:cNvPr id="38" name="TextBox 37">
            <a:extLst>
              <a:ext uri="{FF2B5EF4-FFF2-40B4-BE49-F238E27FC236}">
                <a16:creationId xmlns:a16="http://schemas.microsoft.com/office/drawing/2014/main" id="{021D9BB8-FE50-4CFF-B816-9D938AB523D4}"/>
              </a:ext>
            </a:extLst>
          </p:cNvPr>
          <p:cNvSpPr txBox="1"/>
          <p:nvPr/>
        </p:nvSpPr>
        <p:spPr>
          <a:xfrm>
            <a:off x="4334550" y="4948535"/>
            <a:ext cx="389850" cy="461665"/>
          </a:xfrm>
          <a:prstGeom prst="rect">
            <a:avLst/>
          </a:prstGeom>
          <a:noFill/>
        </p:spPr>
        <p:txBody>
          <a:bodyPr wrap="none" rtlCol="0">
            <a:spAutoFit/>
          </a:bodyPr>
          <a:lstStyle/>
          <a:p>
            <a:r>
              <a:rPr lang="en-GB" dirty="0">
                <a:solidFill>
                  <a:schemeClr val="bg1"/>
                </a:solidFill>
              </a:rPr>
              <a:t>B</a:t>
            </a:r>
          </a:p>
        </p:txBody>
      </p:sp>
      <p:sp>
        <p:nvSpPr>
          <p:cNvPr id="39" name="TextBox 38">
            <a:extLst>
              <a:ext uri="{FF2B5EF4-FFF2-40B4-BE49-F238E27FC236}">
                <a16:creationId xmlns:a16="http://schemas.microsoft.com/office/drawing/2014/main" id="{5E0DB4C4-59E7-421F-8C0C-D74919A38EA0}"/>
              </a:ext>
            </a:extLst>
          </p:cNvPr>
          <p:cNvSpPr txBox="1"/>
          <p:nvPr/>
        </p:nvSpPr>
        <p:spPr>
          <a:xfrm>
            <a:off x="5181600" y="4948535"/>
            <a:ext cx="407484" cy="461665"/>
          </a:xfrm>
          <a:prstGeom prst="rect">
            <a:avLst/>
          </a:prstGeom>
          <a:noFill/>
        </p:spPr>
        <p:txBody>
          <a:bodyPr wrap="none" rtlCol="0">
            <a:spAutoFit/>
          </a:bodyPr>
          <a:lstStyle/>
          <a:p>
            <a:r>
              <a:rPr lang="en-GB" dirty="0">
                <a:solidFill>
                  <a:schemeClr val="bg1"/>
                </a:solidFill>
              </a:rPr>
              <a:t>D</a:t>
            </a:r>
          </a:p>
        </p:txBody>
      </p:sp>
      <p:sp>
        <p:nvSpPr>
          <p:cNvPr id="42" name="Arrow: Down 41">
            <a:extLst>
              <a:ext uri="{FF2B5EF4-FFF2-40B4-BE49-F238E27FC236}">
                <a16:creationId xmlns:a16="http://schemas.microsoft.com/office/drawing/2014/main" id="{B7857226-BFD1-43E2-BCF3-DAC68ECF304D}"/>
              </a:ext>
            </a:extLst>
          </p:cNvPr>
          <p:cNvSpPr/>
          <p:nvPr/>
        </p:nvSpPr>
        <p:spPr>
          <a:xfrm rot="20287182">
            <a:off x="5665352" y="2589339"/>
            <a:ext cx="600610" cy="158406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803" name="TextBox 460802">
            <a:extLst>
              <a:ext uri="{FF2B5EF4-FFF2-40B4-BE49-F238E27FC236}">
                <a16:creationId xmlns:a16="http://schemas.microsoft.com/office/drawing/2014/main" id="{CEDBA0AE-7193-4898-8054-0C173139818E}"/>
              </a:ext>
            </a:extLst>
          </p:cNvPr>
          <p:cNvSpPr txBox="1"/>
          <p:nvPr/>
        </p:nvSpPr>
        <p:spPr>
          <a:xfrm rot="16200000">
            <a:off x="5684253" y="4507498"/>
            <a:ext cx="1314449" cy="338554"/>
          </a:xfrm>
          <a:prstGeom prst="rect">
            <a:avLst/>
          </a:prstGeom>
          <a:noFill/>
        </p:spPr>
        <p:txBody>
          <a:bodyPr wrap="square" rtlCol="0">
            <a:spAutoFit/>
          </a:bodyPr>
          <a:lstStyle/>
          <a:p>
            <a:r>
              <a:rPr lang="en-GB" sz="1600" dirty="0">
                <a:solidFill>
                  <a:schemeClr val="bg1"/>
                </a:solidFill>
              </a:rPr>
              <a:t>World Fund</a:t>
            </a:r>
          </a:p>
        </p:txBody>
      </p:sp>
      <p:sp>
        <p:nvSpPr>
          <p:cNvPr id="45" name="TextBox 44">
            <a:extLst>
              <a:ext uri="{FF2B5EF4-FFF2-40B4-BE49-F238E27FC236}">
                <a16:creationId xmlns:a16="http://schemas.microsoft.com/office/drawing/2014/main" id="{19BF54BF-2F61-4188-ADAF-8D6AA9557832}"/>
              </a:ext>
            </a:extLst>
          </p:cNvPr>
          <p:cNvSpPr txBox="1"/>
          <p:nvPr/>
        </p:nvSpPr>
        <p:spPr>
          <a:xfrm rot="16200000">
            <a:off x="6156841" y="3196708"/>
            <a:ext cx="2076451" cy="369332"/>
          </a:xfrm>
          <a:prstGeom prst="rect">
            <a:avLst/>
          </a:prstGeom>
          <a:noFill/>
        </p:spPr>
        <p:txBody>
          <a:bodyPr wrap="square" rtlCol="0">
            <a:spAutoFit/>
          </a:bodyPr>
          <a:lstStyle/>
          <a:p>
            <a:r>
              <a:rPr lang="en-GB" sz="1800" dirty="0">
                <a:solidFill>
                  <a:schemeClr val="bg1"/>
                </a:solidFill>
              </a:rPr>
              <a:t>Project Budget</a:t>
            </a:r>
          </a:p>
        </p:txBody>
      </p:sp>
      <p:sp>
        <p:nvSpPr>
          <p:cNvPr id="15" name="Arrow: Down 14">
            <a:extLst>
              <a:ext uri="{FF2B5EF4-FFF2-40B4-BE49-F238E27FC236}">
                <a16:creationId xmlns:a16="http://schemas.microsoft.com/office/drawing/2014/main" id="{7A1CD51C-2FDE-4147-A158-049943C531C8}"/>
              </a:ext>
            </a:extLst>
          </p:cNvPr>
          <p:cNvSpPr/>
          <p:nvPr/>
        </p:nvSpPr>
        <p:spPr>
          <a:xfrm rot="12586321">
            <a:off x="4080256" y="2538450"/>
            <a:ext cx="313060" cy="209250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A4F7AAAB-D268-4CEF-8FFA-5D1EFDA1AB5C}"/>
              </a:ext>
            </a:extLst>
          </p:cNvPr>
          <p:cNvSpPr/>
          <p:nvPr/>
        </p:nvSpPr>
        <p:spPr>
          <a:xfrm rot="10301864">
            <a:off x="5136491" y="2733631"/>
            <a:ext cx="305759" cy="220437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1831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7" name="Chart 16">
            <a:extLst>
              <a:ext uri="{FF2B5EF4-FFF2-40B4-BE49-F238E27FC236}">
                <a16:creationId xmlns:a16="http://schemas.microsoft.com/office/drawing/2014/main" id="{BB6577F8-1DA5-42B5-AB2E-40CEB0F0A54C}"/>
              </a:ext>
            </a:extLst>
          </p:cNvPr>
          <p:cNvGraphicFramePr>
            <a:graphicFrameLocks/>
          </p:cNvGraphicFramePr>
          <p:nvPr>
            <p:extLst>
              <p:ext uri="{D42A27DB-BD31-4B8C-83A1-F6EECF244321}">
                <p14:modId xmlns:p14="http://schemas.microsoft.com/office/powerpoint/2010/main" val="4022209191"/>
              </p:ext>
            </p:extLst>
          </p:nvPr>
        </p:nvGraphicFramePr>
        <p:xfrm>
          <a:off x="914400" y="1219200"/>
          <a:ext cx="7391400" cy="4724399"/>
        </p:xfrm>
        <a:graphic>
          <a:graphicData uri="http://schemas.openxmlformats.org/drawingml/2006/chart">
            <c:chart xmlns:c="http://schemas.openxmlformats.org/drawingml/2006/chart" xmlns:r="http://schemas.openxmlformats.org/officeDocument/2006/relationships" r:id="rId2"/>
          </a:graphicData>
        </a:graphic>
      </p:graphicFrame>
      <p:sp>
        <p:nvSpPr>
          <p:cNvPr id="460805" name="Rectangle 5"/>
          <p:cNvSpPr>
            <a:spLocks noGrp="1" noChangeArrowheads="1"/>
          </p:cNvSpPr>
          <p:nvPr>
            <p:ph type="title"/>
          </p:nvPr>
        </p:nvSpPr>
        <p:spPr/>
        <p:txBody>
          <a:bodyPr/>
          <a:lstStyle/>
          <a:p>
            <a:r>
              <a:rPr lang="en-GB" altLang="en-US" dirty="0"/>
              <a:t>World Fund Matching</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32</a:t>
            </a:fld>
            <a:endParaRPr lang="en-US" altLang="en-US" dirty="0"/>
          </a:p>
        </p:txBody>
      </p:sp>
      <p:sp>
        <p:nvSpPr>
          <p:cNvPr id="29" name="Oval 28">
            <a:extLst>
              <a:ext uri="{FF2B5EF4-FFF2-40B4-BE49-F238E27FC236}">
                <a16:creationId xmlns:a16="http://schemas.microsoft.com/office/drawing/2014/main" id="{9913A816-5C08-4A6E-B872-D5E0B7AE9B52}"/>
              </a:ext>
            </a:extLst>
          </p:cNvPr>
          <p:cNvSpPr/>
          <p:nvPr/>
        </p:nvSpPr>
        <p:spPr>
          <a:xfrm>
            <a:off x="3276600" y="1600200"/>
            <a:ext cx="1676400" cy="990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800" b="1" dirty="0">
                <a:solidFill>
                  <a:schemeClr val="bg1"/>
                </a:solidFill>
              </a:rPr>
              <a:t>+ 100%</a:t>
            </a:r>
          </a:p>
          <a:p>
            <a:pPr algn="ctr"/>
            <a:r>
              <a:rPr lang="en-GB" sz="1400" b="1" dirty="0">
                <a:solidFill>
                  <a:schemeClr val="bg1"/>
                </a:solidFill>
              </a:rPr>
              <a:t>DDF(C+D) Contribution</a:t>
            </a:r>
          </a:p>
        </p:txBody>
      </p:sp>
      <p:sp>
        <p:nvSpPr>
          <p:cNvPr id="460801" name="TextBox 460800">
            <a:extLst>
              <a:ext uri="{FF2B5EF4-FFF2-40B4-BE49-F238E27FC236}">
                <a16:creationId xmlns:a16="http://schemas.microsoft.com/office/drawing/2014/main" id="{E84747CD-9B01-4C0D-887A-3848FBF8D0D4}"/>
              </a:ext>
            </a:extLst>
          </p:cNvPr>
          <p:cNvSpPr txBox="1"/>
          <p:nvPr/>
        </p:nvSpPr>
        <p:spPr>
          <a:xfrm>
            <a:off x="2286000" y="4872335"/>
            <a:ext cx="389850" cy="461665"/>
          </a:xfrm>
          <a:prstGeom prst="rect">
            <a:avLst/>
          </a:prstGeom>
          <a:noFill/>
        </p:spPr>
        <p:txBody>
          <a:bodyPr wrap="none" rtlCol="0">
            <a:spAutoFit/>
          </a:bodyPr>
          <a:lstStyle/>
          <a:p>
            <a:r>
              <a:rPr lang="en-GB" dirty="0">
                <a:solidFill>
                  <a:schemeClr val="bg1"/>
                </a:solidFill>
              </a:rPr>
              <a:t>A</a:t>
            </a:r>
          </a:p>
        </p:txBody>
      </p:sp>
      <p:sp>
        <p:nvSpPr>
          <p:cNvPr id="37" name="TextBox 36">
            <a:extLst>
              <a:ext uri="{FF2B5EF4-FFF2-40B4-BE49-F238E27FC236}">
                <a16:creationId xmlns:a16="http://schemas.microsoft.com/office/drawing/2014/main" id="{137E7294-01A0-40CC-985E-517B78CA2B97}"/>
              </a:ext>
            </a:extLst>
          </p:cNvPr>
          <p:cNvSpPr txBox="1"/>
          <p:nvPr/>
        </p:nvSpPr>
        <p:spPr>
          <a:xfrm>
            <a:off x="2971800" y="4872335"/>
            <a:ext cx="407484" cy="461665"/>
          </a:xfrm>
          <a:prstGeom prst="rect">
            <a:avLst/>
          </a:prstGeom>
          <a:noFill/>
        </p:spPr>
        <p:txBody>
          <a:bodyPr wrap="none" rtlCol="0">
            <a:spAutoFit/>
          </a:bodyPr>
          <a:lstStyle/>
          <a:p>
            <a:r>
              <a:rPr lang="en-GB" dirty="0">
                <a:solidFill>
                  <a:schemeClr val="bg1"/>
                </a:solidFill>
              </a:rPr>
              <a:t>C</a:t>
            </a:r>
          </a:p>
        </p:txBody>
      </p:sp>
      <p:sp>
        <p:nvSpPr>
          <p:cNvPr id="38" name="TextBox 37">
            <a:extLst>
              <a:ext uri="{FF2B5EF4-FFF2-40B4-BE49-F238E27FC236}">
                <a16:creationId xmlns:a16="http://schemas.microsoft.com/office/drawing/2014/main" id="{021D9BB8-FE50-4CFF-B816-9D938AB523D4}"/>
              </a:ext>
            </a:extLst>
          </p:cNvPr>
          <p:cNvSpPr txBox="1"/>
          <p:nvPr/>
        </p:nvSpPr>
        <p:spPr>
          <a:xfrm>
            <a:off x="3724950" y="5029200"/>
            <a:ext cx="389850" cy="461665"/>
          </a:xfrm>
          <a:prstGeom prst="rect">
            <a:avLst/>
          </a:prstGeom>
          <a:noFill/>
        </p:spPr>
        <p:txBody>
          <a:bodyPr wrap="none" rtlCol="0">
            <a:spAutoFit/>
          </a:bodyPr>
          <a:lstStyle/>
          <a:p>
            <a:r>
              <a:rPr lang="en-GB" dirty="0">
                <a:solidFill>
                  <a:srgbClr val="7030A0"/>
                </a:solidFill>
              </a:rPr>
              <a:t>B</a:t>
            </a:r>
          </a:p>
        </p:txBody>
      </p:sp>
      <p:sp>
        <p:nvSpPr>
          <p:cNvPr id="39" name="TextBox 38">
            <a:extLst>
              <a:ext uri="{FF2B5EF4-FFF2-40B4-BE49-F238E27FC236}">
                <a16:creationId xmlns:a16="http://schemas.microsoft.com/office/drawing/2014/main" id="{5E0DB4C4-59E7-421F-8C0C-D74919A38EA0}"/>
              </a:ext>
            </a:extLst>
          </p:cNvPr>
          <p:cNvSpPr txBox="1"/>
          <p:nvPr/>
        </p:nvSpPr>
        <p:spPr>
          <a:xfrm>
            <a:off x="4316916" y="5029200"/>
            <a:ext cx="407484" cy="461665"/>
          </a:xfrm>
          <a:prstGeom prst="rect">
            <a:avLst/>
          </a:prstGeom>
          <a:noFill/>
        </p:spPr>
        <p:txBody>
          <a:bodyPr wrap="none" rtlCol="0">
            <a:spAutoFit/>
          </a:bodyPr>
          <a:lstStyle/>
          <a:p>
            <a:r>
              <a:rPr lang="en-GB" dirty="0">
                <a:solidFill>
                  <a:srgbClr val="7030A0"/>
                </a:solidFill>
              </a:rPr>
              <a:t>D</a:t>
            </a:r>
          </a:p>
        </p:txBody>
      </p:sp>
      <p:sp>
        <p:nvSpPr>
          <p:cNvPr id="42" name="Arrow: Down 41">
            <a:extLst>
              <a:ext uri="{FF2B5EF4-FFF2-40B4-BE49-F238E27FC236}">
                <a16:creationId xmlns:a16="http://schemas.microsoft.com/office/drawing/2014/main" id="{B7857226-BFD1-43E2-BCF3-DAC68ECF304D}"/>
              </a:ext>
            </a:extLst>
          </p:cNvPr>
          <p:cNvSpPr/>
          <p:nvPr/>
        </p:nvSpPr>
        <p:spPr>
          <a:xfrm rot="20287182">
            <a:off x="4771309" y="2399389"/>
            <a:ext cx="538496" cy="199160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803" name="TextBox 460802">
            <a:extLst>
              <a:ext uri="{FF2B5EF4-FFF2-40B4-BE49-F238E27FC236}">
                <a16:creationId xmlns:a16="http://schemas.microsoft.com/office/drawing/2014/main" id="{CEDBA0AE-7193-4898-8054-0C173139818E}"/>
              </a:ext>
            </a:extLst>
          </p:cNvPr>
          <p:cNvSpPr txBox="1"/>
          <p:nvPr/>
        </p:nvSpPr>
        <p:spPr>
          <a:xfrm rot="16200000">
            <a:off x="4693653" y="4755148"/>
            <a:ext cx="1314449" cy="338554"/>
          </a:xfrm>
          <a:prstGeom prst="rect">
            <a:avLst/>
          </a:prstGeom>
          <a:noFill/>
        </p:spPr>
        <p:txBody>
          <a:bodyPr wrap="square" rtlCol="0">
            <a:spAutoFit/>
          </a:bodyPr>
          <a:lstStyle/>
          <a:p>
            <a:r>
              <a:rPr lang="en-GB" sz="1600" dirty="0">
                <a:solidFill>
                  <a:schemeClr val="bg1"/>
                </a:solidFill>
              </a:rPr>
              <a:t>World Fund</a:t>
            </a:r>
          </a:p>
        </p:txBody>
      </p:sp>
      <p:sp>
        <p:nvSpPr>
          <p:cNvPr id="45" name="TextBox 44">
            <a:extLst>
              <a:ext uri="{FF2B5EF4-FFF2-40B4-BE49-F238E27FC236}">
                <a16:creationId xmlns:a16="http://schemas.microsoft.com/office/drawing/2014/main" id="{19BF54BF-2F61-4188-ADAF-8D6AA9557832}"/>
              </a:ext>
            </a:extLst>
          </p:cNvPr>
          <p:cNvSpPr txBox="1"/>
          <p:nvPr/>
        </p:nvSpPr>
        <p:spPr>
          <a:xfrm rot="16200000">
            <a:off x="5025508" y="3425308"/>
            <a:ext cx="2076451" cy="369332"/>
          </a:xfrm>
          <a:prstGeom prst="rect">
            <a:avLst/>
          </a:prstGeom>
          <a:noFill/>
        </p:spPr>
        <p:txBody>
          <a:bodyPr wrap="square" rtlCol="0">
            <a:spAutoFit/>
          </a:bodyPr>
          <a:lstStyle/>
          <a:p>
            <a:r>
              <a:rPr lang="en-GB" sz="1800" dirty="0">
                <a:solidFill>
                  <a:schemeClr val="bg1"/>
                </a:solidFill>
              </a:rPr>
              <a:t>Project Budget</a:t>
            </a:r>
          </a:p>
        </p:txBody>
      </p:sp>
      <p:sp>
        <p:nvSpPr>
          <p:cNvPr id="15" name="Arrow: Down 14">
            <a:extLst>
              <a:ext uri="{FF2B5EF4-FFF2-40B4-BE49-F238E27FC236}">
                <a16:creationId xmlns:a16="http://schemas.microsoft.com/office/drawing/2014/main" id="{7A1CD51C-2FDE-4147-A158-049943C531C8}"/>
              </a:ext>
            </a:extLst>
          </p:cNvPr>
          <p:cNvSpPr/>
          <p:nvPr/>
        </p:nvSpPr>
        <p:spPr>
          <a:xfrm rot="12177839">
            <a:off x="3405946" y="2501338"/>
            <a:ext cx="313060" cy="209250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A4F7AAAB-D268-4CEF-8FFA-5D1EFDA1AB5C}"/>
              </a:ext>
            </a:extLst>
          </p:cNvPr>
          <p:cNvSpPr/>
          <p:nvPr/>
        </p:nvSpPr>
        <p:spPr>
          <a:xfrm rot="10301864">
            <a:off x="4399082" y="2597657"/>
            <a:ext cx="293070" cy="27294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8084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BB6577F8-1DA5-42B5-AB2E-40CEB0F0A54C}"/>
              </a:ext>
            </a:extLst>
          </p:cNvPr>
          <p:cNvGraphicFramePr>
            <a:graphicFrameLocks/>
          </p:cNvGraphicFramePr>
          <p:nvPr>
            <p:extLst>
              <p:ext uri="{D42A27DB-BD31-4B8C-83A1-F6EECF244321}">
                <p14:modId xmlns:p14="http://schemas.microsoft.com/office/powerpoint/2010/main" val="175844951"/>
              </p:ext>
            </p:extLst>
          </p:nvPr>
        </p:nvGraphicFramePr>
        <p:xfrm>
          <a:off x="876300" y="1254121"/>
          <a:ext cx="7391400" cy="4724399"/>
        </p:xfrm>
        <a:graphic>
          <a:graphicData uri="http://schemas.openxmlformats.org/drawingml/2006/chart">
            <c:chart xmlns:c="http://schemas.openxmlformats.org/drawingml/2006/chart" xmlns:r="http://schemas.openxmlformats.org/officeDocument/2006/relationships" r:id="rId2"/>
          </a:graphicData>
        </a:graphic>
      </p:graphicFrame>
      <p:sp>
        <p:nvSpPr>
          <p:cNvPr id="460805" name="Rectangle 5"/>
          <p:cNvSpPr>
            <a:spLocks noGrp="1" noChangeArrowheads="1"/>
          </p:cNvSpPr>
          <p:nvPr>
            <p:ph type="title"/>
          </p:nvPr>
        </p:nvSpPr>
        <p:spPr/>
        <p:txBody>
          <a:bodyPr/>
          <a:lstStyle/>
          <a:p>
            <a:r>
              <a:rPr lang="en-GB" altLang="en-US" dirty="0"/>
              <a:t>World Fund Matching</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33</a:t>
            </a:fld>
            <a:endParaRPr lang="en-US" altLang="en-US" dirty="0"/>
          </a:p>
        </p:txBody>
      </p:sp>
      <p:sp>
        <p:nvSpPr>
          <p:cNvPr id="29" name="Oval 28">
            <a:extLst>
              <a:ext uri="{FF2B5EF4-FFF2-40B4-BE49-F238E27FC236}">
                <a16:creationId xmlns:a16="http://schemas.microsoft.com/office/drawing/2014/main" id="{9913A816-5C08-4A6E-B872-D5E0B7AE9B52}"/>
              </a:ext>
            </a:extLst>
          </p:cNvPr>
          <p:cNvSpPr/>
          <p:nvPr/>
        </p:nvSpPr>
        <p:spPr>
          <a:xfrm>
            <a:off x="3276600" y="1600200"/>
            <a:ext cx="1676400" cy="990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800" b="1" dirty="0">
                <a:solidFill>
                  <a:schemeClr val="bg1"/>
                </a:solidFill>
              </a:rPr>
              <a:t>+ 80%</a:t>
            </a:r>
          </a:p>
          <a:p>
            <a:pPr algn="ctr"/>
            <a:r>
              <a:rPr lang="en-GB" sz="1400" b="1" dirty="0">
                <a:solidFill>
                  <a:schemeClr val="bg1"/>
                </a:solidFill>
              </a:rPr>
              <a:t>DDF(C+D) Contribution</a:t>
            </a:r>
          </a:p>
        </p:txBody>
      </p:sp>
      <p:sp>
        <p:nvSpPr>
          <p:cNvPr id="38" name="TextBox 37">
            <a:extLst>
              <a:ext uri="{FF2B5EF4-FFF2-40B4-BE49-F238E27FC236}">
                <a16:creationId xmlns:a16="http://schemas.microsoft.com/office/drawing/2014/main" id="{021D9BB8-FE50-4CFF-B816-9D938AB523D4}"/>
              </a:ext>
            </a:extLst>
          </p:cNvPr>
          <p:cNvSpPr txBox="1"/>
          <p:nvPr/>
        </p:nvSpPr>
        <p:spPr>
          <a:xfrm>
            <a:off x="3724950" y="5029200"/>
            <a:ext cx="389850" cy="461665"/>
          </a:xfrm>
          <a:prstGeom prst="rect">
            <a:avLst/>
          </a:prstGeom>
          <a:noFill/>
        </p:spPr>
        <p:txBody>
          <a:bodyPr wrap="none" rtlCol="0">
            <a:spAutoFit/>
          </a:bodyPr>
          <a:lstStyle/>
          <a:p>
            <a:r>
              <a:rPr lang="en-GB" dirty="0">
                <a:solidFill>
                  <a:srgbClr val="7030A0"/>
                </a:solidFill>
              </a:rPr>
              <a:t>B</a:t>
            </a:r>
          </a:p>
        </p:txBody>
      </p:sp>
      <p:sp>
        <p:nvSpPr>
          <p:cNvPr id="39" name="TextBox 38">
            <a:extLst>
              <a:ext uri="{FF2B5EF4-FFF2-40B4-BE49-F238E27FC236}">
                <a16:creationId xmlns:a16="http://schemas.microsoft.com/office/drawing/2014/main" id="{5E0DB4C4-59E7-421F-8C0C-D74919A38EA0}"/>
              </a:ext>
            </a:extLst>
          </p:cNvPr>
          <p:cNvSpPr txBox="1"/>
          <p:nvPr/>
        </p:nvSpPr>
        <p:spPr>
          <a:xfrm>
            <a:off x="4316916" y="5029200"/>
            <a:ext cx="407484" cy="461665"/>
          </a:xfrm>
          <a:prstGeom prst="rect">
            <a:avLst/>
          </a:prstGeom>
          <a:noFill/>
        </p:spPr>
        <p:txBody>
          <a:bodyPr wrap="none" rtlCol="0">
            <a:spAutoFit/>
          </a:bodyPr>
          <a:lstStyle/>
          <a:p>
            <a:r>
              <a:rPr lang="en-GB" dirty="0">
                <a:solidFill>
                  <a:srgbClr val="7030A0"/>
                </a:solidFill>
              </a:rPr>
              <a:t>D</a:t>
            </a:r>
          </a:p>
        </p:txBody>
      </p:sp>
      <p:sp>
        <p:nvSpPr>
          <p:cNvPr id="42" name="Arrow: Down 41">
            <a:extLst>
              <a:ext uri="{FF2B5EF4-FFF2-40B4-BE49-F238E27FC236}">
                <a16:creationId xmlns:a16="http://schemas.microsoft.com/office/drawing/2014/main" id="{B7857226-BFD1-43E2-BCF3-DAC68ECF304D}"/>
              </a:ext>
            </a:extLst>
          </p:cNvPr>
          <p:cNvSpPr/>
          <p:nvPr/>
        </p:nvSpPr>
        <p:spPr>
          <a:xfrm rot="20287182">
            <a:off x="4734404" y="2425607"/>
            <a:ext cx="538496" cy="220237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Arrow: Down 14">
            <a:extLst>
              <a:ext uri="{FF2B5EF4-FFF2-40B4-BE49-F238E27FC236}">
                <a16:creationId xmlns:a16="http://schemas.microsoft.com/office/drawing/2014/main" id="{7A1CD51C-2FDE-4147-A158-049943C531C8}"/>
              </a:ext>
            </a:extLst>
          </p:cNvPr>
          <p:cNvSpPr/>
          <p:nvPr/>
        </p:nvSpPr>
        <p:spPr>
          <a:xfrm rot="12177839">
            <a:off x="3405946" y="2501338"/>
            <a:ext cx="313060" cy="209250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A4F7AAAB-D268-4CEF-8FFA-5D1EFDA1AB5C}"/>
              </a:ext>
            </a:extLst>
          </p:cNvPr>
          <p:cNvSpPr/>
          <p:nvPr/>
        </p:nvSpPr>
        <p:spPr>
          <a:xfrm rot="10301864">
            <a:off x="4385294" y="2574652"/>
            <a:ext cx="293070" cy="28726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803" name="TextBox 460802">
            <a:extLst>
              <a:ext uri="{FF2B5EF4-FFF2-40B4-BE49-F238E27FC236}">
                <a16:creationId xmlns:a16="http://schemas.microsoft.com/office/drawing/2014/main" id="{CEDBA0AE-7193-4898-8054-0C173139818E}"/>
              </a:ext>
            </a:extLst>
          </p:cNvPr>
          <p:cNvSpPr txBox="1"/>
          <p:nvPr/>
        </p:nvSpPr>
        <p:spPr>
          <a:xfrm rot="16200000">
            <a:off x="4679311" y="4906892"/>
            <a:ext cx="1314449" cy="307777"/>
          </a:xfrm>
          <a:prstGeom prst="rect">
            <a:avLst/>
          </a:prstGeom>
          <a:noFill/>
        </p:spPr>
        <p:txBody>
          <a:bodyPr wrap="square" rtlCol="0">
            <a:spAutoFit/>
          </a:bodyPr>
          <a:lstStyle/>
          <a:p>
            <a:r>
              <a:rPr lang="en-GB" sz="1400" dirty="0">
                <a:solidFill>
                  <a:schemeClr val="bg1"/>
                </a:solidFill>
              </a:rPr>
              <a:t>World Fund</a:t>
            </a:r>
          </a:p>
        </p:txBody>
      </p:sp>
      <p:sp>
        <p:nvSpPr>
          <p:cNvPr id="45" name="TextBox 44">
            <a:extLst>
              <a:ext uri="{FF2B5EF4-FFF2-40B4-BE49-F238E27FC236}">
                <a16:creationId xmlns:a16="http://schemas.microsoft.com/office/drawing/2014/main" id="{19BF54BF-2F61-4188-ADAF-8D6AA9557832}"/>
              </a:ext>
            </a:extLst>
          </p:cNvPr>
          <p:cNvSpPr txBox="1"/>
          <p:nvPr/>
        </p:nvSpPr>
        <p:spPr>
          <a:xfrm rot="16200000">
            <a:off x="5007840" y="3596759"/>
            <a:ext cx="2076451" cy="369332"/>
          </a:xfrm>
          <a:prstGeom prst="rect">
            <a:avLst/>
          </a:prstGeom>
          <a:noFill/>
        </p:spPr>
        <p:txBody>
          <a:bodyPr wrap="square" rtlCol="0">
            <a:spAutoFit/>
          </a:bodyPr>
          <a:lstStyle/>
          <a:p>
            <a:r>
              <a:rPr lang="en-GB" sz="1800" dirty="0">
                <a:solidFill>
                  <a:schemeClr val="bg1"/>
                </a:solidFill>
              </a:rPr>
              <a:t>Project Budget</a:t>
            </a:r>
          </a:p>
        </p:txBody>
      </p:sp>
      <p:sp>
        <p:nvSpPr>
          <p:cNvPr id="460801" name="TextBox 460800">
            <a:extLst>
              <a:ext uri="{FF2B5EF4-FFF2-40B4-BE49-F238E27FC236}">
                <a16:creationId xmlns:a16="http://schemas.microsoft.com/office/drawing/2014/main" id="{E84747CD-9B01-4C0D-887A-3848FBF8D0D4}"/>
              </a:ext>
            </a:extLst>
          </p:cNvPr>
          <p:cNvSpPr txBox="1"/>
          <p:nvPr/>
        </p:nvSpPr>
        <p:spPr>
          <a:xfrm>
            <a:off x="2210446" y="4911438"/>
            <a:ext cx="389850" cy="461665"/>
          </a:xfrm>
          <a:prstGeom prst="rect">
            <a:avLst/>
          </a:prstGeom>
          <a:noFill/>
        </p:spPr>
        <p:txBody>
          <a:bodyPr wrap="none" rtlCol="0">
            <a:spAutoFit/>
          </a:bodyPr>
          <a:lstStyle/>
          <a:p>
            <a:r>
              <a:rPr lang="en-GB" dirty="0">
                <a:solidFill>
                  <a:schemeClr val="bg1"/>
                </a:solidFill>
              </a:rPr>
              <a:t>A</a:t>
            </a:r>
          </a:p>
        </p:txBody>
      </p:sp>
      <p:sp>
        <p:nvSpPr>
          <p:cNvPr id="37" name="TextBox 36">
            <a:extLst>
              <a:ext uri="{FF2B5EF4-FFF2-40B4-BE49-F238E27FC236}">
                <a16:creationId xmlns:a16="http://schemas.microsoft.com/office/drawing/2014/main" id="{137E7294-01A0-40CC-985E-517B78CA2B97}"/>
              </a:ext>
            </a:extLst>
          </p:cNvPr>
          <p:cNvSpPr txBox="1"/>
          <p:nvPr/>
        </p:nvSpPr>
        <p:spPr>
          <a:xfrm>
            <a:off x="2946491" y="4911663"/>
            <a:ext cx="407484" cy="461665"/>
          </a:xfrm>
          <a:prstGeom prst="rect">
            <a:avLst/>
          </a:prstGeom>
          <a:noFill/>
        </p:spPr>
        <p:txBody>
          <a:bodyPr wrap="none" rtlCol="0">
            <a:spAutoFit/>
          </a:bodyPr>
          <a:lstStyle/>
          <a:p>
            <a:r>
              <a:rPr lang="en-GB" dirty="0">
                <a:solidFill>
                  <a:schemeClr val="bg1"/>
                </a:solidFill>
              </a:rPr>
              <a:t>C</a:t>
            </a:r>
          </a:p>
        </p:txBody>
      </p:sp>
    </p:spTree>
    <p:extLst>
      <p:ext uri="{BB962C8B-B14F-4D97-AF65-F5344CB8AC3E}">
        <p14:creationId xmlns:p14="http://schemas.microsoft.com/office/powerpoint/2010/main" val="4050005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Matching – Figures for 85/15 split</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34</a:t>
            </a:fld>
            <a:endParaRPr lang="en-US" altLang="en-US" dirty="0"/>
          </a:p>
        </p:txBody>
      </p:sp>
      <p:sp>
        <p:nvSpPr>
          <p:cNvPr id="6" name="TextBox 5">
            <a:extLst>
              <a:ext uri="{FF2B5EF4-FFF2-40B4-BE49-F238E27FC236}">
                <a16:creationId xmlns:a16="http://schemas.microsoft.com/office/drawing/2014/main" id="{F3908718-989B-4804-B5A3-BFBE7521B7E4}"/>
              </a:ext>
            </a:extLst>
          </p:cNvPr>
          <p:cNvSpPr txBox="1"/>
          <p:nvPr/>
        </p:nvSpPr>
        <p:spPr>
          <a:xfrm>
            <a:off x="200025" y="2090171"/>
            <a:ext cx="3030086" cy="1938992"/>
          </a:xfrm>
          <a:prstGeom prst="rect">
            <a:avLst/>
          </a:prstGeom>
          <a:noFill/>
        </p:spPr>
        <p:txBody>
          <a:bodyPr wrap="square" rtlCol="0">
            <a:spAutoFit/>
          </a:bodyPr>
          <a:lstStyle/>
          <a:p>
            <a:pPr algn="ctr"/>
            <a:r>
              <a:rPr lang="en-GB" dirty="0">
                <a:solidFill>
                  <a:srgbClr val="7030A0"/>
                </a:solidFill>
              </a:rPr>
              <a:t>So a group of Clubs can run a </a:t>
            </a:r>
            <a:r>
              <a:rPr lang="en-GB" b="1" dirty="0">
                <a:solidFill>
                  <a:srgbClr val="7030A0"/>
                </a:solidFill>
              </a:rPr>
              <a:t>£21,300 </a:t>
            </a:r>
            <a:r>
              <a:rPr lang="en-GB" dirty="0">
                <a:solidFill>
                  <a:srgbClr val="7030A0"/>
                </a:solidFill>
              </a:rPr>
              <a:t>project after raising a little under</a:t>
            </a:r>
          </a:p>
          <a:p>
            <a:pPr algn="ctr"/>
            <a:r>
              <a:rPr lang="en-GB" b="1" dirty="0">
                <a:solidFill>
                  <a:srgbClr val="7030A0"/>
                </a:solidFill>
              </a:rPr>
              <a:t>£6,500</a:t>
            </a:r>
          </a:p>
        </p:txBody>
      </p:sp>
      <p:graphicFrame>
        <p:nvGraphicFramePr>
          <p:cNvPr id="5" name="Object 4">
            <a:extLst>
              <a:ext uri="{FF2B5EF4-FFF2-40B4-BE49-F238E27FC236}">
                <a16:creationId xmlns:a16="http://schemas.microsoft.com/office/drawing/2014/main" id="{2EB4FAE2-90CB-47BE-B22B-69BAF28FD15F}"/>
              </a:ext>
            </a:extLst>
          </p:cNvPr>
          <p:cNvGraphicFramePr>
            <a:graphicFrameLocks noChangeAspect="1"/>
          </p:cNvGraphicFramePr>
          <p:nvPr>
            <p:extLst>
              <p:ext uri="{D42A27DB-BD31-4B8C-83A1-F6EECF244321}">
                <p14:modId xmlns:p14="http://schemas.microsoft.com/office/powerpoint/2010/main" val="4213033153"/>
              </p:ext>
            </p:extLst>
          </p:nvPr>
        </p:nvGraphicFramePr>
        <p:xfrm>
          <a:off x="3657600" y="1999642"/>
          <a:ext cx="5072996" cy="2858715"/>
        </p:xfrm>
        <a:graphic>
          <a:graphicData uri="http://schemas.openxmlformats.org/presentationml/2006/ole">
            <mc:AlternateContent xmlns:mc="http://schemas.openxmlformats.org/markup-compatibility/2006">
              <mc:Choice xmlns:v="urn:schemas-microsoft-com:vml" Requires="v">
                <p:oleObj name="Worksheet" r:id="rId2" imgW="2636468" imgH="1485817" progId="Excel.Sheet.12">
                  <p:embed/>
                </p:oleObj>
              </mc:Choice>
              <mc:Fallback>
                <p:oleObj name="Worksheet" r:id="rId2" imgW="2636468" imgH="1485817" progId="Excel.Sheet.12">
                  <p:embed/>
                  <p:pic>
                    <p:nvPicPr>
                      <p:cNvPr id="5" name="Object 4">
                        <a:extLst>
                          <a:ext uri="{FF2B5EF4-FFF2-40B4-BE49-F238E27FC236}">
                            <a16:creationId xmlns:a16="http://schemas.microsoft.com/office/drawing/2014/main" id="{2EB4FAE2-90CB-47BE-B22B-69BAF28FD15F}"/>
                          </a:ext>
                        </a:extLst>
                      </p:cNvPr>
                      <p:cNvPicPr/>
                      <p:nvPr/>
                    </p:nvPicPr>
                    <p:blipFill>
                      <a:blip r:embed="rId3"/>
                      <a:stretch>
                        <a:fillRect/>
                      </a:stretch>
                    </p:blipFill>
                    <p:spPr>
                      <a:xfrm>
                        <a:off x="3657600" y="1999642"/>
                        <a:ext cx="5072996" cy="2858715"/>
                      </a:xfrm>
                      <a:prstGeom prst="rect">
                        <a:avLst/>
                      </a:prstGeom>
                    </p:spPr>
                  </p:pic>
                </p:oleObj>
              </mc:Fallback>
            </mc:AlternateContent>
          </a:graphicData>
        </a:graphic>
      </p:graphicFrame>
    </p:spTree>
    <p:extLst>
      <p:ext uri="{BB962C8B-B14F-4D97-AF65-F5344CB8AC3E}">
        <p14:creationId xmlns:p14="http://schemas.microsoft.com/office/powerpoint/2010/main" val="1713098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8FA15CF3-E1B0-4A91-92D9-C3F6FD6D7F71}"/>
              </a:ext>
            </a:extLst>
          </p:cNvPr>
          <p:cNvGraphicFramePr>
            <a:graphicFrameLocks/>
          </p:cNvGraphicFramePr>
          <p:nvPr>
            <p:extLst>
              <p:ext uri="{D42A27DB-BD31-4B8C-83A1-F6EECF244321}">
                <p14:modId xmlns:p14="http://schemas.microsoft.com/office/powerpoint/2010/main" val="2442394526"/>
              </p:ext>
            </p:extLst>
          </p:nvPr>
        </p:nvGraphicFramePr>
        <p:xfrm>
          <a:off x="115406" y="1819275"/>
          <a:ext cx="5675794" cy="3590925"/>
        </p:xfrm>
        <a:graphic>
          <a:graphicData uri="http://schemas.openxmlformats.org/drawingml/2006/chart">
            <c:chart xmlns:c="http://schemas.openxmlformats.org/drawingml/2006/chart" xmlns:r="http://schemas.openxmlformats.org/officeDocument/2006/relationships" r:id="rId2"/>
          </a:graphicData>
        </a:graphic>
      </p:graphicFrame>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35</a:t>
            </a:fld>
            <a:endParaRPr lang="en-US" altLang="en-US" dirty="0"/>
          </a:p>
        </p:txBody>
      </p:sp>
      <p:sp>
        <p:nvSpPr>
          <p:cNvPr id="9" name="Rectangle 8">
            <a:extLst>
              <a:ext uri="{FF2B5EF4-FFF2-40B4-BE49-F238E27FC236}">
                <a16:creationId xmlns:a16="http://schemas.microsoft.com/office/drawing/2014/main" id="{FC8CA55E-D026-4331-AD6F-5652DD41CCAE}"/>
              </a:ext>
            </a:extLst>
          </p:cNvPr>
          <p:cNvSpPr/>
          <p:nvPr/>
        </p:nvSpPr>
        <p:spPr>
          <a:xfrm rot="16200000">
            <a:off x="2999380" y="4508081"/>
            <a:ext cx="723566" cy="492443"/>
          </a:xfrm>
          <a:prstGeom prst="rect">
            <a:avLst/>
          </a:prstGeom>
        </p:spPr>
        <p:txBody>
          <a:bodyPr wrap="square">
            <a:spAutoFit/>
          </a:bodyPr>
          <a:lstStyle/>
          <a:p>
            <a:r>
              <a:rPr lang="en-GB" sz="1200" dirty="0">
                <a:solidFill>
                  <a:schemeClr val="bg1"/>
                </a:solidFill>
              </a:rPr>
              <a:t>World</a:t>
            </a:r>
            <a:endParaRPr lang="en-GB" sz="1400" dirty="0">
              <a:solidFill>
                <a:schemeClr val="bg1"/>
              </a:solidFill>
            </a:endParaRPr>
          </a:p>
          <a:p>
            <a:r>
              <a:rPr lang="en-GB" sz="1400" dirty="0">
                <a:solidFill>
                  <a:schemeClr val="bg1"/>
                </a:solidFill>
              </a:rPr>
              <a:t>Fund</a:t>
            </a:r>
          </a:p>
        </p:txBody>
      </p:sp>
      <p:sp>
        <p:nvSpPr>
          <p:cNvPr id="11" name="Rectangle 10">
            <a:extLst>
              <a:ext uri="{FF2B5EF4-FFF2-40B4-BE49-F238E27FC236}">
                <a16:creationId xmlns:a16="http://schemas.microsoft.com/office/drawing/2014/main" id="{FE16840E-9DE5-4D47-8BC3-858310F20EC8}"/>
              </a:ext>
            </a:extLst>
          </p:cNvPr>
          <p:cNvSpPr/>
          <p:nvPr/>
        </p:nvSpPr>
        <p:spPr>
          <a:xfrm rot="16200000">
            <a:off x="2587970" y="4585024"/>
            <a:ext cx="604653" cy="338554"/>
          </a:xfrm>
          <a:prstGeom prst="rect">
            <a:avLst/>
          </a:prstGeom>
        </p:spPr>
        <p:txBody>
          <a:bodyPr wrap="none">
            <a:spAutoFit/>
          </a:bodyPr>
          <a:lstStyle/>
          <a:p>
            <a:r>
              <a:rPr lang="en-GB" sz="1600" dirty="0">
                <a:solidFill>
                  <a:schemeClr val="bg1"/>
                </a:solidFill>
              </a:rPr>
              <a:t>DDF</a:t>
            </a:r>
          </a:p>
        </p:txBody>
      </p:sp>
      <p:sp>
        <p:nvSpPr>
          <p:cNvPr id="12" name="Rectangle 11">
            <a:extLst>
              <a:ext uri="{FF2B5EF4-FFF2-40B4-BE49-F238E27FC236}">
                <a16:creationId xmlns:a16="http://schemas.microsoft.com/office/drawing/2014/main" id="{E7081349-7F78-4736-BDAB-9F8E652E573F}"/>
              </a:ext>
            </a:extLst>
          </p:cNvPr>
          <p:cNvSpPr/>
          <p:nvPr/>
        </p:nvSpPr>
        <p:spPr>
          <a:xfrm rot="16200000">
            <a:off x="2052456" y="4525568"/>
            <a:ext cx="604653" cy="338554"/>
          </a:xfrm>
          <a:prstGeom prst="rect">
            <a:avLst/>
          </a:prstGeom>
        </p:spPr>
        <p:txBody>
          <a:bodyPr wrap="square">
            <a:spAutoFit/>
          </a:bodyPr>
          <a:lstStyle/>
          <a:p>
            <a:r>
              <a:rPr lang="en-GB" sz="1600" dirty="0">
                <a:solidFill>
                  <a:schemeClr val="bg1"/>
                </a:solidFill>
              </a:rPr>
              <a:t>Club</a:t>
            </a:r>
          </a:p>
        </p:txBody>
      </p:sp>
      <p:sp>
        <p:nvSpPr>
          <p:cNvPr id="14" name="Rectangle 13">
            <a:extLst>
              <a:ext uri="{FF2B5EF4-FFF2-40B4-BE49-F238E27FC236}">
                <a16:creationId xmlns:a16="http://schemas.microsoft.com/office/drawing/2014/main" id="{95F7CFF3-C1F4-4992-BBD0-20D74864DC6E}"/>
              </a:ext>
            </a:extLst>
          </p:cNvPr>
          <p:cNvSpPr/>
          <p:nvPr/>
        </p:nvSpPr>
        <p:spPr>
          <a:xfrm rot="16200000">
            <a:off x="3057619" y="3821803"/>
            <a:ext cx="1529586" cy="338554"/>
          </a:xfrm>
          <a:prstGeom prst="rect">
            <a:avLst/>
          </a:prstGeom>
        </p:spPr>
        <p:txBody>
          <a:bodyPr wrap="none">
            <a:spAutoFit/>
          </a:bodyPr>
          <a:lstStyle/>
          <a:p>
            <a:r>
              <a:rPr lang="en-GB" sz="1600" dirty="0">
                <a:solidFill>
                  <a:schemeClr val="bg1"/>
                </a:solidFill>
              </a:rPr>
              <a:t>Project Budget</a:t>
            </a:r>
          </a:p>
        </p:txBody>
      </p:sp>
      <p:graphicFrame>
        <p:nvGraphicFramePr>
          <p:cNvPr id="5" name="Object 4">
            <a:extLst>
              <a:ext uri="{FF2B5EF4-FFF2-40B4-BE49-F238E27FC236}">
                <a16:creationId xmlns:a16="http://schemas.microsoft.com/office/drawing/2014/main" id="{0F13F9CA-61CA-4297-B167-212A76FA719B}"/>
              </a:ext>
            </a:extLst>
          </p:cNvPr>
          <p:cNvGraphicFramePr>
            <a:graphicFrameLocks noChangeAspect="1"/>
          </p:cNvGraphicFramePr>
          <p:nvPr>
            <p:extLst>
              <p:ext uri="{D42A27DB-BD31-4B8C-83A1-F6EECF244321}">
                <p14:modId xmlns:p14="http://schemas.microsoft.com/office/powerpoint/2010/main" val="2092890786"/>
              </p:ext>
            </p:extLst>
          </p:nvPr>
        </p:nvGraphicFramePr>
        <p:xfrm>
          <a:off x="5741527" y="1819275"/>
          <a:ext cx="3131597" cy="2371725"/>
        </p:xfrm>
        <a:graphic>
          <a:graphicData uri="http://schemas.openxmlformats.org/presentationml/2006/ole">
            <mc:AlternateContent xmlns:mc="http://schemas.openxmlformats.org/markup-compatibility/2006">
              <mc:Choice xmlns:v="urn:schemas-microsoft-com:vml" Requires="v">
                <p:oleObj name="Worksheet" r:id="rId3" imgW="1942897" imgH="1470854" progId="Excel.Sheet.12">
                  <p:embed/>
                </p:oleObj>
              </mc:Choice>
              <mc:Fallback>
                <p:oleObj name="Worksheet" r:id="rId3" imgW="1942897" imgH="1470854" progId="Excel.Sheet.12">
                  <p:embed/>
                  <p:pic>
                    <p:nvPicPr>
                      <p:cNvPr id="5" name="Object 4">
                        <a:extLst>
                          <a:ext uri="{FF2B5EF4-FFF2-40B4-BE49-F238E27FC236}">
                            <a16:creationId xmlns:a16="http://schemas.microsoft.com/office/drawing/2014/main" id="{0F13F9CA-61CA-4297-B167-212A76FA719B}"/>
                          </a:ext>
                        </a:extLst>
                      </p:cNvPr>
                      <p:cNvPicPr/>
                      <p:nvPr/>
                    </p:nvPicPr>
                    <p:blipFill>
                      <a:blip r:embed="rId4"/>
                      <a:stretch>
                        <a:fillRect/>
                      </a:stretch>
                    </p:blipFill>
                    <p:spPr>
                      <a:xfrm>
                        <a:off x="5741527" y="1819275"/>
                        <a:ext cx="3131597" cy="2371725"/>
                      </a:xfrm>
                      <a:prstGeom prst="rect">
                        <a:avLst/>
                      </a:prstGeom>
                    </p:spPr>
                  </p:pic>
                </p:oleObj>
              </mc:Fallback>
            </mc:AlternateContent>
          </a:graphicData>
        </a:graphic>
      </p:graphicFrame>
    </p:spTree>
    <p:extLst>
      <p:ext uri="{BB962C8B-B14F-4D97-AF65-F5344CB8AC3E}">
        <p14:creationId xmlns:p14="http://schemas.microsoft.com/office/powerpoint/2010/main" val="10590342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36</a:t>
            </a:fld>
            <a:endParaRPr lang="en-US" altLang="en-US" dirty="0"/>
          </a:p>
        </p:txBody>
      </p:sp>
      <p:graphicFrame>
        <p:nvGraphicFramePr>
          <p:cNvPr id="6" name="Chart 5">
            <a:extLst>
              <a:ext uri="{FF2B5EF4-FFF2-40B4-BE49-F238E27FC236}">
                <a16:creationId xmlns:a16="http://schemas.microsoft.com/office/drawing/2014/main" id="{7233BC63-87F6-467D-9118-28937F514161}"/>
              </a:ext>
            </a:extLst>
          </p:cNvPr>
          <p:cNvGraphicFramePr>
            <a:graphicFrameLocks/>
          </p:cNvGraphicFramePr>
          <p:nvPr>
            <p:extLst>
              <p:ext uri="{D42A27DB-BD31-4B8C-83A1-F6EECF244321}">
                <p14:modId xmlns:p14="http://schemas.microsoft.com/office/powerpoint/2010/main" val="377362461"/>
              </p:ext>
            </p:extLst>
          </p:nvPr>
        </p:nvGraphicFramePr>
        <p:xfrm>
          <a:off x="60224" y="1676400"/>
          <a:ext cx="5654776" cy="381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Object 4">
            <a:extLst>
              <a:ext uri="{FF2B5EF4-FFF2-40B4-BE49-F238E27FC236}">
                <a16:creationId xmlns:a16="http://schemas.microsoft.com/office/drawing/2014/main" id="{56060B55-CB43-47B1-936C-C91049EDB239}"/>
              </a:ext>
            </a:extLst>
          </p:cNvPr>
          <p:cNvGraphicFramePr>
            <a:graphicFrameLocks noChangeAspect="1"/>
          </p:cNvGraphicFramePr>
          <p:nvPr>
            <p:extLst>
              <p:ext uri="{D42A27DB-BD31-4B8C-83A1-F6EECF244321}">
                <p14:modId xmlns:p14="http://schemas.microsoft.com/office/powerpoint/2010/main" val="1337295522"/>
              </p:ext>
            </p:extLst>
          </p:nvPr>
        </p:nvGraphicFramePr>
        <p:xfrm>
          <a:off x="5742039" y="1676400"/>
          <a:ext cx="3119020" cy="2362200"/>
        </p:xfrm>
        <a:graphic>
          <a:graphicData uri="http://schemas.openxmlformats.org/presentationml/2006/ole">
            <mc:AlternateContent xmlns:mc="http://schemas.openxmlformats.org/markup-compatibility/2006">
              <mc:Choice xmlns:v="urn:schemas-microsoft-com:vml" Requires="v">
                <p:oleObj name="Worksheet" r:id="rId3" imgW="1942897" imgH="1470854" progId="Excel.Sheet.12">
                  <p:embed/>
                </p:oleObj>
              </mc:Choice>
              <mc:Fallback>
                <p:oleObj name="Worksheet" r:id="rId3" imgW="1942897" imgH="1470854" progId="Excel.Sheet.12">
                  <p:embed/>
                  <p:pic>
                    <p:nvPicPr>
                      <p:cNvPr id="5" name="Object 4">
                        <a:extLst>
                          <a:ext uri="{FF2B5EF4-FFF2-40B4-BE49-F238E27FC236}">
                            <a16:creationId xmlns:a16="http://schemas.microsoft.com/office/drawing/2014/main" id="{56060B55-CB43-47B1-936C-C91049EDB239}"/>
                          </a:ext>
                        </a:extLst>
                      </p:cNvPr>
                      <p:cNvPicPr/>
                      <p:nvPr/>
                    </p:nvPicPr>
                    <p:blipFill>
                      <a:blip r:embed="rId4"/>
                      <a:stretch>
                        <a:fillRect/>
                      </a:stretch>
                    </p:blipFill>
                    <p:spPr>
                      <a:xfrm>
                        <a:off x="5742039" y="1676400"/>
                        <a:ext cx="3119020" cy="2362200"/>
                      </a:xfrm>
                      <a:prstGeom prst="rect">
                        <a:avLst/>
                      </a:prstGeom>
                    </p:spPr>
                  </p:pic>
                </p:oleObj>
              </mc:Fallback>
            </mc:AlternateContent>
          </a:graphicData>
        </a:graphic>
      </p:graphicFrame>
    </p:spTree>
    <p:extLst>
      <p:ext uri="{BB962C8B-B14F-4D97-AF65-F5344CB8AC3E}">
        <p14:creationId xmlns:p14="http://schemas.microsoft.com/office/powerpoint/2010/main" val="21049596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37</a:t>
            </a:fld>
            <a:endParaRPr lang="en-US" altLang="en-US" dirty="0"/>
          </a:p>
        </p:txBody>
      </p:sp>
      <p:graphicFrame>
        <p:nvGraphicFramePr>
          <p:cNvPr id="6" name="Chart 5">
            <a:extLst>
              <a:ext uri="{FF2B5EF4-FFF2-40B4-BE49-F238E27FC236}">
                <a16:creationId xmlns:a16="http://schemas.microsoft.com/office/drawing/2014/main" id="{2DE0FC69-EFD2-47B9-B870-8A6896C520A6}"/>
              </a:ext>
            </a:extLst>
          </p:cNvPr>
          <p:cNvGraphicFramePr>
            <a:graphicFrameLocks/>
          </p:cNvGraphicFramePr>
          <p:nvPr>
            <p:extLst>
              <p:ext uri="{D42A27DB-BD31-4B8C-83A1-F6EECF244321}">
                <p14:modId xmlns:p14="http://schemas.microsoft.com/office/powerpoint/2010/main" val="1330736660"/>
              </p:ext>
            </p:extLst>
          </p:nvPr>
        </p:nvGraphicFramePr>
        <p:xfrm>
          <a:off x="76200" y="1600200"/>
          <a:ext cx="5753100" cy="381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Object 2">
            <a:extLst>
              <a:ext uri="{FF2B5EF4-FFF2-40B4-BE49-F238E27FC236}">
                <a16:creationId xmlns:a16="http://schemas.microsoft.com/office/drawing/2014/main" id="{AC66B243-A3E1-49DD-B488-E4E7BBD757D5}"/>
              </a:ext>
            </a:extLst>
          </p:cNvPr>
          <p:cNvGraphicFramePr>
            <a:graphicFrameLocks noChangeAspect="1"/>
          </p:cNvGraphicFramePr>
          <p:nvPr>
            <p:extLst>
              <p:ext uri="{D42A27DB-BD31-4B8C-83A1-F6EECF244321}">
                <p14:modId xmlns:p14="http://schemas.microsoft.com/office/powerpoint/2010/main" val="2538140188"/>
              </p:ext>
            </p:extLst>
          </p:nvPr>
        </p:nvGraphicFramePr>
        <p:xfrm>
          <a:off x="5829300" y="1600200"/>
          <a:ext cx="3119020" cy="2362200"/>
        </p:xfrm>
        <a:graphic>
          <a:graphicData uri="http://schemas.openxmlformats.org/presentationml/2006/ole">
            <mc:AlternateContent xmlns:mc="http://schemas.openxmlformats.org/markup-compatibility/2006">
              <mc:Choice xmlns:v="urn:schemas-microsoft-com:vml" Requires="v">
                <p:oleObj name="Worksheet" r:id="rId3" imgW="1942897" imgH="1470854" progId="Excel.Sheet.12">
                  <p:embed/>
                </p:oleObj>
              </mc:Choice>
              <mc:Fallback>
                <p:oleObj name="Worksheet" r:id="rId3" imgW="1942897" imgH="1470854" progId="Excel.Sheet.12">
                  <p:embed/>
                  <p:pic>
                    <p:nvPicPr>
                      <p:cNvPr id="3" name="Object 2">
                        <a:extLst>
                          <a:ext uri="{FF2B5EF4-FFF2-40B4-BE49-F238E27FC236}">
                            <a16:creationId xmlns:a16="http://schemas.microsoft.com/office/drawing/2014/main" id="{AC66B243-A3E1-49DD-B488-E4E7BBD757D5}"/>
                          </a:ext>
                        </a:extLst>
                      </p:cNvPr>
                      <p:cNvPicPr/>
                      <p:nvPr/>
                    </p:nvPicPr>
                    <p:blipFill>
                      <a:blip r:embed="rId4"/>
                      <a:stretch>
                        <a:fillRect/>
                      </a:stretch>
                    </p:blipFill>
                    <p:spPr>
                      <a:xfrm>
                        <a:off x="5829300" y="1600200"/>
                        <a:ext cx="3119020" cy="2362200"/>
                      </a:xfrm>
                      <a:prstGeom prst="rect">
                        <a:avLst/>
                      </a:prstGeom>
                    </p:spPr>
                  </p:pic>
                </p:oleObj>
              </mc:Fallback>
            </mc:AlternateContent>
          </a:graphicData>
        </a:graphic>
      </p:graphicFrame>
    </p:spTree>
    <p:extLst>
      <p:ext uri="{BB962C8B-B14F-4D97-AF65-F5344CB8AC3E}">
        <p14:creationId xmlns:p14="http://schemas.microsoft.com/office/powerpoint/2010/main" val="3568824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069E070-8DA7-4E72-9494-DD8548F27253}"/>
              </a:ext>
            </a:extLst>
          </p:cNvPr>
          <p:cNvPicPr>
            <a:picLocks noChangeAspect="1"/>
          </p:cNvPicPr>
          <p:nvPr/>
        </p:nvPicPr>
        <p:blipFill>
          <a:blip r:embed="rId2"/>
          <a:stretch>
            <a:fillRect/>
          </a:stretch>
        </p:blipFill>
        <p:spPr>
          <a:xfrm>
            <a:off x="152862" y="1700592"/>
            <a:ext cx="6171737" cy="3709608"/>
          </a:xfrm>
          <a:prstGeom prst="rect">
            <a:avLst/>
          </a:prstGeom>
        </p:spPr>
      </p:pic>
      <p:sp>
        <p:nvSpPr>
          <p:cNvPr id="460805" name="Rectangle 5"/>
          <p:cNvSpPr>
            <a:spLocks noGrp="1" noChangeArrowheads="1"/>
          </p:cNvSpPr>
          <p:nvPr>
            <p:ph type="title"/>
          </p:nvPr>
        </p:nvSpPr>
        <p:spPr/>
        <p:txBody>
          <a:bodyPr/>
          <a:lstStyle/>
          <a:p>
            <a:r>
              <a:rPr lang="en-GB" altLang="en-US" sz="4000" dirty="0"/>
              <a:t>Guatemala Literacy Project 2019</a:t>
            </a:r>
            <a:endParaRPr lang="en-US" altLang="en-US" sz="4000"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38</a:t>
            </a:fld>
            <a:endParaRPr lang="en-US" altLang="en-US" dirty="0"/>
          </a:p>
        </p:txBody>
      </p:sp>
      <p:sp>
        <p:nvSpPr>
          <p:cNvPr id="9" name="TextBox 8">
            <a:extLst>
              <a:ext uri="{FF2B5EF4-FFF2-40B4-BE49-F238E27FC236}">
                <a16:creationId xmlns:a16="http://schemas.microsoft.com/office/drawing/2014/main" id="{7487BA43-4269-4504-8DB8-D8B2D27E1659}"/>
              </a:ext>
            </a:extLst>
          </p:cNvPr>
          <p:cNvSpPr txBox="1"/>
          <p:nvPr/>
        </p:nvSpPr>
        <p:spPr>
          <a:xfrm>
            <a:off x="6514525" y="3102114"/>
            <a:ext cx="2324675" cy="707886"/>
          </a:xfrm>
          <a:prstGeom prst="rect">
            <a:avLst/>
          </a:prstGeom>
          <a:noFill/>
        </p:spPr>
        <p:txBody>
          <a:bodyPr wrap="none" rtlCol="0">
            <a:spAutoFit/>
          </a:bodyPr>
          <a:lstStyle/>
          <a:p>
            <a:r>
              <a:rPr lang="en-GB" sz="4000" dirty="0">
                <a:solidFill>
                  <a:srgbClr val="002060"/>
                </a:solidFill>
              </a:rPr>
              <a:t>£483,475</a:t>
            </a:r>
          </a:p>
        </p:txBody>
      </p:sp>
      <p:sp>
        <p:nvSpPr>
          <p:cNvPr id="11" name="Arrow: Right 10">
            <a:extLst>
              <a:ext uri="{FF2B5EF4-FFF2-40B4-BE49-F238E27FC236}">
                <a16:creationId xmlns:a16="http://schemas.microsoft.com/office/drawing/2014/main" id="{321F5877-D793-43BA-9409-D28067E35470}"/>
              </a:ext>
            </a:extLst>
          </p:cNvPr>
          <p:cNvSpPr/>
          <p:nvPr/>
        </p:nvSpPr>
        <p:spPr>
          <a:xfrm>
            <a:off x="6172200" y="3200400"/>
            <a:ext cx="357054"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21F8633D-3321-4650-BC2E-4E597D5E2738}"/>
              </a:ext>
            </a:extLst>
          </p:cNvPr>
          <p:cNvSpPr txBox="1"/>
          <p:nvPr/>
        </p:nvSpPr>
        <p:spPr>
          <a:xfrm>
            <a:off x="6426927" y="1390471"/>
            <a:ext cx="2488473" cy="1200329"/>
          </a:xfrm>
          <a:prstGeom prst="rect">
            <a:avLst/>
          </a:prstGeom>
          <a:noFill/>
        </p:spPr>
        <p:txBody>
          <a:bodyPr wrap="square" rtlCol="0">
            <a:spAutoFit/>
          </a:bodyPr>
          <a:lstStyle/>
          <a:p>
            <a:pPr algn="ctr"/>
            <a:r>
              <a:rPr lang="en-GB" b="1" dirty="0">
                <a:solidFill>
                  <a:srgbClr val="002060"/>
                </a:solidFill>
              </a:rPr>
              <a:t>183 Clubs</a:t>
            </a:r>
          </a:p>
          <a:p>
            <a:pPr algn="ctr"/>
            <a:r>
              <a:rPr lang="en-GB" b="1" dirty="0">
                <a:solidFill>
                  <a:srgbClr val="002060"/>
                </a:solidFill>
              </a:rPr>
              <a:t>21 Districts</a:t>
            </a:r>
          </a:p>
          <a:p>
            <a:pPr algn="ctr"/>
            <a:r>
              <a:rPr lang="en-GB" b="1" dirty="0">
                <a:solidFill>
                  <a:srgbClr val="002060"/>
                </a:solidFill>
              </a:rPr>
              <a:t>1 Country Govt</a:t>
            </a:r>
          </a:p>
        </p:txBody>
      </p:sp>
      <p:sp>
        <p:nvSpPr>
          <p:cNvPr id="13" name="TextBox 12">
            <a:extLst>
              <a:ext uri="{FF2B5EF4-FFF2-40B4-BE49-F238E27FC236}">
                <a16:creationId xmlns:a16="http://schemas.microsoft.com/office/drawing/2014/main" id="{495161F7-3798-4D45-A5BD-4F19BCD0CDB8}"/>
              </a:ext>
            </a:extLst>
          </p:cNvPr>
          <p:cNvSpPr txBox="1"/>
          <p:nvPr/>
        </p:nvSpPr>
        <p:spPr>
          <a:xfrm>
            <a:off x="6426927" y="4038600"/>
            <a:ext cx="2488473" cy="1200329"/>
          </a:xfrm>
          <a:prstGeom prst="rect">
            <a:avLst/>
          </a:prstGeom>
          <a:noFill/>
        </p:spPr>
        <p:txBody>
          <a:bodyPr wrap="square" rtlCol="0">
            <a:spAutoFit/>
          </a:bodyPr>
          <a:lstStyle/>
          <a:p>
            <a:pPr algn="ctr"/>
            <a:r>
              <a:rPr lang="en-GB" b="1" dirty="0">
                <a:solidFill>
                  <a:srgbClr val="002060"/>
                </a:solidFill>
              </a:rPr>
              <a:t>Rotary’s own Crowd Funding!</a:t>
            </a:r>
          </a:p>
        </p:txBody>
      </p:sp>
      <p:sp>
        <p:nvSpPr>
          <p:cNvPr id="15" name="TextBox 14">
            <a:extLst>
              <a:ext uri="{FF2B5EF4-FFF2-40B4-BE49-F238E27FC236}">
                <a16:creationId xmlns:a16="http://schemas.microsoft.com/office/drawing/2014/main" id="{ABA8EC14-5740-42C5-B707-901EA011DDF6}"/>
              </a:ext>
            </a:extLst>
          </p:cNvPr>
          <p:cNvSpPr txBox="1"/>
          <p:nvPr/>
        </p:nvSpPr>
        <p:spPr>
          <a:xfrm rot="5400000">
            <a:off x="4495489" y="3581711"/>
            <a:ext cx="1619932" cy="400110"/>
          </a:xfrm>
          <a:prstGeom prst="rect">
            <a:avLst/>
          </a:prstGeom>
          <a:noFill/>
        </p:spPr>
        <p:txBody>
          <a:bodyPr wrap="square" rtlCol="0">
            <a:spAutoFit/>
          </a:bodyPr>
          <a:lstStyle/>
          <a:p>
            <a:pPr algn="ctr"/>
            <a:r>
              <a:rPr lang="en-GB" sz="2000" b="1" dirty="0">
                <a:solidFill>
                  <a:schemeClr val="tx2"/>
                </a:solidFill>
              </a:rPr>
              <a:t>World Fund</a:t>
            </a:r>
          </a:p>
        </p:txBody>
      </p:sp>
      <p:sp>
        <p:nvSpPr>
          <p:cNvPr id="16" name="TextBox 15">
            <a:extLst>
              <a:ext uri="{FF2B5EF4-FFF2-40B4-BE49-F238E27FC236}">
                <a16:creationId xmlns:a16="http://schemas.microsoft.com/office/drawing/2014/main" id="{24023EB9-8A6B-4126-8A5D-4583B9AEB1DB}"/>
              </a:ext>
            </a:extLst>
          </p:cNvPr>
          <p:cNvSpPr txBox="1"/>
          <p:nvPr/>
        </p:nvSpPr>
        <p:spPr>
          <a:xfrm rot="5400000">
            <a:off x="3295861" y="3802407"/>
            <a:ext cx="1420945" cy="369332"/>
          </a:xfrm>
          <a:prstGeom prst="rect">
            <a:avLst/>
          </a:prstGeom>
          <a:noFill/>
        </p:spPr>
        <p:txBody>
          <a:bodyPr wrap="square" rtlCol="0">
            <a:spAutoFit/>
          </a:bodyPr>
          <a:lstStyle/>
          <a:p>
            <a:pPr algn="ctr"/>
            <a:r>
              <a:rPr lang="en-GB" sz="1800" b="1" dirty="0">
                <a:solidFill>
                  <a:schemeClr val="tx2"/>
                </a:solidFill>
              </a:rPr>
              <a:t>21 Districts</a:t>
            </a:r>
          </a:p>
        </p:txBody>
      </p:sp>
      <p:sp>
        <p:nvSpPr>
          <p:cNvPr id="18" name="TextBox 17">
            <a:extLst>
              <a:ext uri="{FF2B5EF4-FFF2-40B4-BE49-F238E27FC236}">
                <a16:creationId xmlns:a16="http://schemas.microsoft.com/office/drawing/2014/main" id="{84BD18C8-B3F2-4F2B-950C-8A0037F01511}"/>
              </a:ext>
            </a:extLst>
          </p:cNvPr>
          <p:cNvSpPr txBox="1"/>
          <p:nvPr/>
        </p:nvSpPr>
        <p:spPr>
          <a:xfrm rot="5400000">
            <a:off x="2613783" y="3710818"/>
            <a:ext cx="1420945" cy="400110"/>
          </a:xfrm>
          <a:prstGeom prst="rect">
            <a:avLst/>
          </a:prstGeom>
          <a:noFill/>
        </p:spPr>
        <p:txBody>
          <a:bodyPr wrap="square" rtlCol="0">
            <a:spAutoFit/>
          </a:bodyPr>
          <a:lstStyle/>
          <a:p>
            <a:pPr algn="ctr"/>
            <a:r>
              <a:rPr lang="en-GB" sz="2000" b="1" dirty="0">
                <a:solidFill>
                  <a:schemeClr val="tx2"/>
                </a:solidFill>
              </a:rPr>
              <a:t>183 Clubs</a:t>
            </a:r>
          </a:p>
        </p:txBody>
      </p:sp>
      <p:sp>
        <p:nvSpPr>
          <p:cNvPr id="14" name="TextBox 13">
            <a:extLst>
              <a:ext uri="{FF2B5EF4-FFF2-40B4-BE49-F238E27FC236}">
                <a16:creationId xmlns:a16="http://schemas.microsoft.com/office/drawing/2014/main" id="{B35E84D8-5DCA-428A-8162-7FAD4BF1D262}"/>
              </a:ext>
            </a:extLst>
          </p:cNvPr>
          <p:cNvSpPr txBox="1"/>
          <p:nvPr/>
        </p:nvSpPr>
        <p:spPr>
          <a:xfrm>
            <a:off x="1600200" y="3200400"/>
            <a:ext cx="1420945" cy="707886"/>
          </a:xfrm>
          <a:prstGeom prst="rect">
            <a:avLst/>
          </a:prstGeom>
          <a:noFill/>
        </p:spPr>
        <p:txBody>
          <a:bodyPr wrap="square" rtlCol="0">
            <a:spAutoFit/>
          </a:bodyPr>
          <a:lstStyle/>
          <a:p>
            <a:pPr algn="ctr"/>
            <a:r>
              <a:rPr lang="en-GB" sz="2000" b="1" dirty="0">
                <a:solidFill>
                  <a:schemeClr val="tx2"/>
                </a:solidFill>
              </a:rPr>
              <a:t>District 1060</a:t>
            </a:r>
          </a:p>
        </p:txBody>
      </p:sp>
      <p:pic>
        <p:nvPicPr>
          <p:cNvPr id="6" name="Picture 5" descr="A close up of a logo&#10;&#10;Description automatically generated">
            <a:extLst>
              <a:ext uri="{FF2B5EF4-FFF2-40B4-BE49-F238E27FC236}">
                <a16:creationId xmlns:a16="http://schemas.microsoft.com/office/drawing/2014/main" id="{AA15BA1D-2D17-4688-A3D8-405874EBBE73}"/>
              </a:ext>
            </a:extLst>
          </p:cNvPr>
          <p:cNvPicPr>
            <a:picLocks noChangeAspect="1"/>
          </p:cNvPicPr>
          <p:nvPr/>
        </p:nvPicPr>
        <p:blipFill>
          <a:blip r:embed="rId3"/>
          <a:stretch>
            <a:fillRect/>
          </a:stretch>
        </p:blipFill>
        <p:spPr>
          <a:xfrm>
            <a:off x="7070998" y="5061716"/>
            <a:ext cx="1200330" cy="1200330"/>
          </a:xfrm>
          <a:prstGeom prst="rect">
            <a:avLst/>
          </a:prstGeom>
        </p:spPr>
      </p:pic>
    </p:spTree>
    <p:extLst>
      <p:ext uri="{BB962C8B-B14F-4D97-AF65-F5344CB8AC3E}">
        <p14:creationId xmlns:p14="http://schemas.microsoft.com/office/powerpoint/2010/main" val="98441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4000" dirty="0"/>
              <a:t>District Grant Specifics</a:t>
            </a:r>
          </a:p>
        </p:txBody>
      </p:sp>
      <p:sp>
        <p:nvSpPr>
          <p:cNvPr id="2" name="Slide Number Placeholder 3">
            <a:extLst>
              <a:ext uri="{FF2B5EF4-FFF2-40B4-BE49-F238E27FC236}">
                <a16:creationId xmlns:a16="http://schemas.microsoft.com/office/drawing/2014/main" id="{7FC143F0-E4A9-41A3-8E53-FE9368BC323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39</a:t>
            </a:fld>
            <a:endParaRPr lang="en-US" altLang="en-US" dirty="0">
              <a:solidFill>
                <a:srgbClr val="0070C0"/>
              </a:solidFill>
            </a:endParaRPr>
          </a:p>
        </p:txBody>
      </p:sp>
    </p:spTree>
    <p:extLst>
      <p:ext uri="{BB962C8B-B14F-4D97-AF65-F5344CB8AC3E}">
        <p14:creationId xmlns:p14="http://schemas.microsoft.com/office/powerpoint/2010/main" val="4161008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Setting the scene</a:t>
            </a:r>
          </a:p>
        </p:txBody>
      </p:sp>
      <p:sp>
        <p:nvSpPr>
          <p:cNvPr id="3" name="Rectangle 7">
            <a:extLst>
              <a:ext uri="{FF2B5EF4-FFF2-40B4-BE49-F238E27FC236}">
                <a16:creationId xmlns:a16="http://schemas.microsoft.com/office/drawing/2014/main" id="{21289D88-B847-4B3C-A115-B20B4AC0BABF}"/>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4</a:t>
            </a:fld>
            <a:endParaRPr lang="en-US" altLang="en-US" dirty="0">
              <a:solidFill>
                <a:srgbClr val="0070C0"/>
              </a:solidFill>
            </a:endParaRPr>
          </a:p>
        </p:txBody>
      </p:sp>
    </p:spTree>
    <p:extLst>
      <p:ext uri="{BB962C8B-B14F-4D97-AF65-F5344CB8AC3E}">
        <p14:creationId xmlns:p14="http://schemas.microsoft.com/office/powerpoint/2010/main" val="34279440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eaLnBrk="1" hangingPunct="1"/>
            <a:r>
              <a:rPr lang="en-US" altLang="en-US" dirty="0"/>
              <a:t>Process</a:t>
            </a:r>
          </a:p>
        </p:txBody>
      </p:sp>
      <p:pic>
        <p:nvPicPr>
          <p:cNvPr id="5" name="Content Placeholder 4" descr="A screenshot of a cell phone&#10;&#10;Description automatically generated">
            <a:extLst>
              <a:ext uri="{FF2B5EF4-FFF2-40B4-BE49-F238E27FC236}">
                <a16:creationId xmlns:a16="http://schemas.microsoft.com/office/drawing/2014/main" id="{CE7C3112-5D5A-4069-8331-A7EC62AB4328}"/>
              </a:ext>
            </a:extLst>
          </p:cNvPr>
          <p:cNvPicPr>
            <a:picLocks noGrp="1" noChangeAspect="1"/>
          </p:cNvPicPr>
          <p:nvPr>
            <p:ph idx="1"/>
          </p:nvPr>
        </p:nvPicPr>
        <p:blipFill>
          <a:blip r:embed="rId3"/>
          <a:stretch>
            <a:fillRect/>
          </a:stretch>
        </p:blipFill>
        <p:spPr>
          <a:xfrm>
            <a:off x="991973" y="1308100"/>
            <a:ext cx="7160054" cy="4641850"/>
          </a:xfrm>
        </p:spPr>
      </p:pic>
      <p:sp>
        <p:nvSpPr>
          <p:cNvPr id="2" name="Slide Number Placeholder 3">
            <a:extLst>
              <a:ext uri="{FF2B5EF4-FFF2-40B4-BE49-F238E27FC236}">
                <a16:creationId xmlns:a16="http://schemas.microsoft.com/office/drawing/2014/main" id="{30B44EA3-4652-4309-BE86-9ABF82A1B645}"/>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40</a:t>
            </a:fld>
            <a:endParaRPr lang="en-US" altLang="en-US" dirty="0">
              <a:solidFill>
                <a:srgbClr val="0070C0"/>
              </a:solidFill>
            </a:endParaRPr>
          </a:p>
        </p:txBody>
      </p:sp>
    </p:spTree>
    <p:extLst>
      <p:ext uri="{BB962C8B-B14F-4D97-AF65-F5344CB8AC3E}">
        <p14:creationId xmlns:p14="http://schemas.microsoft.com/office/powerpoint/2010/main" val="3684961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eaLnBrk="1" hangingPunct="1"/>
            <a:r>
              <a:rPr lang="en-US" altLang="en-US" dirty="0"/>
              <a:t>Process (further applications)</a:t>
            </a:r>
          </a:p>
        </p:txBody>
      </p:sp>
      <p:pic>
        <p:nvPicPr>
          <p:cNvPr id="7" name="Content Placeholder 6" descr="A screenshot of a cell phone&#10;&#10;Description automatically generated">
            <a:extLst>
              <a:ext uri="{FF2B5EF4-FFF2-40B4-BE49-F238E27FC236}">
                <a16:creationId xmlns:a16="http://schemas.microsoft.com/office/drawing/2014/main" id="{A5DDC7F1-D2F2-4368-93A4-8D47334BC7B0}"/>
              </a:ext>
            </a:extLst>
          </p:cNvPr>
          <p:cNvPicPr>
            <a:picLocks noGrp="1" noChangeAspect="1"/>
          </p:cNvPicPr>
          <p:nvPr>
            <p:ph idx="1"/>
          </p:nvPr>
        </p:nvPicPr>
        <p:blipFill>
          <a:blip r:embed="rId3"/>
          <a:stretch>
            <a:fillRect/>
          </a:stretch>
        </p:blipFill>
        <p:spPr>
          <a:xfrm>
            <a:off x="858520" y="1308100"/>
            <a:ext cx="7426960" cy="4641850"/>
          </a:xfrm>
        </p:spPr>
      </p:pic>
      <p:sp>
        <p:nvSpPr>
          <p:cNvPr id="2" name="Slide Number Placeholder 3">
            <a:extLst>
              <a:ext uri="{FF2B5EF4-FFF2-40B4-BE49-F238E27FC236}">
                <a16:creationId xmlns:a16="http://schemas.microsoft.com/office/drawing/2014/main" id="{6DCECBD2-6D27-4D0C-85BC-12DC378E0B2A}"/>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41</a:t>
            </a:fld>
            <a:endParaRPr lang="en-US" altLang="en-US" dirty="0">
              <a:solidFill>
                <a:srgbClr val="0070C0"/>
              </a:solidFill>
            </a:endParaRPr>
          </a:p>
        </p:txBody>
      </p:sp>
    </p:spTree>
    <p:extLst>
      <p:ext uri="{BB962C8B-B14F-4D97-AF65-F5344CB8AC3E}">
        <p14:creationId xmlns:p14="http://schemas.microsoft.com/office/powerpoint/2010/main" val="21553096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p:txBody>
          <a:bodyPr>
            <a:normAutofit/>
          </a:bodyPr>
          <a:lstStyle/>
          <a:p>
            <a:pPr>
              <a:lnSpc>
                <a:spcPct val="90000"/>
              </a:lnSpc>
            </a:pPr>
            <a:r>
              <a:rPr lang="en-GB" sz="3700"/>
              <a:t>Recommendation</a:t>
            </a:r>
          </a:p>
        </p:txBody>
      </p:sp>
      <p:graphicFrame>
        <p:nvGraphicFramePr>
          <p:cNvPr id="16" name="Content Placeholder 1">
            <a:extLst>
              <a:ext uri="{FF2B5EF4-FFF2-40B4-BE49-F238E27FC236}">
                <a16:creationId xmlns:a16="http://schemas.microsoft.com/office/drawing/2014/main" id="{8668921A-E2FE-4706-997A-FEFDD4AB3D7A}"/>
              </a:ext>
            </a:extLst>
          </p:cNvPr>
          <p:cNvGraphicFramePr>
            <a:graphicFrameLocks noGrp="1"/>
          </p:cNvGraphicFramePr>
          <p:nvPr>
            <p:ph idx="1"/>
            <p:extLst>
              <p:ext uri="{D42A27DB-BD31-4B8C-83A1-F6EECF244321}">
                <p14:modId xmlns:p14="http://schemas.microsoft.com/office/powerpoint/2010/main" val="1588122367"/>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3">
            <a:extLst>
              <a:ext uri="{FF2B5EF4-FFF2-40B4-BE49-F238E27FC236}">
                <a16:creationId xmlns:a16="http://schemas.microsoft.com/office/drawing/2014/main" id="{12A093B7-B076-4ABF-92CA-A032EB2C82E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42</a:t>
            </a:fld>
            <a:endParaRPr lang="en-US" altLang="en-US" dirty="0">
              <a:solidFill>
                <a:srgbClr val="0070C0"/>
              </a:solidFill>
            </a:endParaRPr>
          </a:p>
        </p:txBody>
      </p:sp>
    </p:spTree>
    <p:extLst>
      <p:ext uri="{BB962C8B-B14F-4D97-AF65-F5344CB8AC3E}">
        <p14:creationId xmlns:p14="http://schemas.microsoft.com/office/powerpoint/2010/main" val="1739918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Qualification</a:t>
            </a:r>
          </a:p>
        </p:txBody>
      </p:sp>
      <p:sp>
        <p:nvSpPr>
          <p:cNvPr id="3" name="Rectangle 7">
            <a:extLst>
              <a:ext uri="{FF2B5EF4-FFF2-40B4-BE49-F238E27FC236}">
                <a16:creationId xmlns:a16="http://schemas.microsoft.com/office/drawing/2014/main" id="{B170A122-2F72-4ECA-96D4-D2FE0FFD2C80}"/>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43</a:t>
            </a:fld>
            <a:endParaRPr lang="en-US" altLang="en-US" dirty="0">
              <a:solidFill>
                <a:srgbClr val="0070C0"/>
              </a:solidFill>
            </a:endParaRPr>
          </a:p>
        </p:txBody>
      </p:sp>
    </p:spTree>
    <p:extLst>
      <p:ext uri="{BB962C8B-B14F-4D97-AF65-F5344CB8AC3E}">
        <p14:creationId xmlns:p14="http://schemas.microsoft.com/office/powerpoint/2010/main" val="31702263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normAutofit/>
          </a:bodyPr>
          <a:lstStyle/>
          <a:p>
            <a:pPr eaLnBrk="1" hangingPunct="1">
              <a:lnSpc>
                <a:spcPct val="90000"/>
              </a:lnSpc>
            </a:pPr>
            <a:r>
              <a:rPr lang="en-US" altLang="en-US" sz="3700"/>
              <a:t>The purpose of Qualification</a:t>
            </a:r>
          </a:p>
        </p:txBody>
      </p:sp>
      <p:graphicFrame>
        <p:nvGraphicFramePr>
          <p:cNvPr id="253957" name="Rectangle 5">
            <a:extLst>
              <a:ext uri="{FF2B5EF4-FFF2-40B4-BE49-F238E27FC236}">
                <a16:creationId xmlns:a16="http://schemas.microsoft.com/office/drawing/2014/main" id="{035A6298-E4F6-4F09-84CB-AC9C7ACBA132}"/>
              </a:ext>
            </a:extLst>
          </p:cNvPr>
          <p:cNvGraphicFramePr>
            <a:graphicFrameLocks noGrp="1"/>
          </p:cNvGraphicFramePr>
          <p:nvPr>
            <p:ph idx="1"/>
            <p:extLst>
              <p:ext uri="{D42A27DB-BD31-4B8C-83A1-F6EECF244321}">
                <p14:modId xmlns:p14="http://schemas.microsoft.com/office/powerpoint/2010/main" val="3644457286"/>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7" hidden="1"/>
          <p:cNvSpPr>
            <a:spLocks noGrp="1" noChangeArrowheads="1"/>
          </p:cNvSpPr>
          <p:nvPr>
            <p:ph type="sldNum" sz="quarter" idx="12"/>
          </p:nvPr>
        </p:nvSpPr>
        <p:spPr/>
        <p:txBody>
          <a:bodyPr/>
          <a:lstStyle/>
          <a:p>
            <a:pPr>
              <a:spcAft>
                <a:spcPts val="600"/>
              </a:spcAft>
            </a:pPr>
            <a:fld id="{32CAB262-26C7-4F8A-A7E9-217644526D99}" type="slidenum">
              <a:rPr lang="en-US" altLang="en-US"/>
              <a:pPr>
                <a:spcAft>
                  <a:spcPts val="600"/>
                </a:spcAft>
              </a:pPr>
              <a:t>44</a:t>
            </a:fld>
            <a:endParaRPr lang="en-US" altLang="en-US"/>
          </a:p>
        </p:txBody>
      </p:sp>
      <p:sp>
        <p:nvSpPr>
          <p:cNvPr id="9" name="Rectangle 7">
            <a:extLst>
              <a:ext uri="{FF2B5EF4-FFF2-40B4-BE49-F238E27FC236}">
                <a16:creationId xmlns:a16="http://schemas.microsoft.com/office/drawing/2014/main" id="{A92D1B08-4E42-40CD-9325-0A5D759972A7}"/>
              </a:ext>
            </a:extLst>
          </p:cNvPr>
          <p:cNvSpPr txBox="1">
            <a:spLocks noChangeArrowheads="1"/>
          </p:cNvSpPr>
          <p:nvPr/>
        </p:nvSpPr>
        <p:spPr>
          <a:xfrm>
            <a:off x="6610350" y="6389712"/>
            <a:ext cx="2057400" cy="365125"/>
          </a:xfrm>
          <a:prstGeom prst="rect">
            <a:avLst/>
          </a:prstGeom>
        </p:spPr>
        <p:txBody>
          <a:bodyPr/>
          <a:lstStyle>
            <a:defPPr>
              <a:defRPr lang="en-US"/>
            </a:defPPr>
            <a:lvl1pPr algn="r" rtl="0" fontAlgn="base">
              <a:spcBef>
                <a:spcPct val="0"/>
              </a:spcBef>
              <a:spcAft>
                <a:spcPct val="0"/>
              </a:spcAft>
              <a:defRPr sz="2400" kern="1200">
                <a:solidFill>
                  <a:srgbClr val="0070C0"/>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fld id="{F75F3172-C1EF-4FB0-A87F-C91994DAC6FF}" type="slidenum">
              <a:rPr lang="en-US" altLang="en-US" smtClean="0"/>
              <a:pPr/>
              <a:t>44</a:t>
            </a:fld>
            <a:endParaRPr lang="en-US" altLang="en-US" dirty="0"/>
          </a:p>
        </p:txBody>
      </p:sp>
    </p:spTree>
    <p:extLst>
      <p:ext uri="{BB962C8B-B14F-4D97-AF65-F5344CB8AC3E}">
        <p14:creationId xmlns:p14="http://schemas.microsoft.com/office/powerpoint/2010/main" val="23771860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prstGeom prst="rect">
            <a:avLst/>
          </a:prstGeom>
        </p:spPr>
        <p:txBody>
          <a:bodyPr>
            <a:normAutofit/>
          </a:bodyPr>
          <a:lstStyle/>
          <a:p>
            <a:pPr algn="ctr" eaLnBrk="1" hangingPunct="1"/>
            <a:r>
              <a:rPr lang="en-US" altLang="en-US" sz="3600" dirty="0">
                <a:solidFill>
                  <a:schemeClr val="bg1"/>
                </a:solidFill>
                <a:latin typeface="Arial Narrow Bold" panose="020B0706020202030204" pitchFamily="34" charset="0"/>
              </a:rPr>
              <a:t>Qualification</a:t>
            </a:r>
            <a:r>
              <a:rPr lang="en-US" altLang="en-US" dirty="0"/>
              <a:t> </a:t>
            </a:r>
            <a:r>
              <a:rPr lang="en-US" altLang="en-US" sz="3600" dirty="0">
                <a:solidFill>
                  <a:schemeClr val="bg1"/>
                </a:solidFill>
                <a:latin typeface="Arial Narrow Bold" panose="020B0706020202030204" pitchFamily="34" charset="0"/>
              </a:rPr>
              <a:t>Requirements</a:t>
            </a:r>
          </a:p>
        </p:txBody>
      </p:sp>
      <p:sp>
        <p:nvSpPr>
          <p:cNvPr id="254979" name="Rectangle 3"/>
          <p:cNvSpPr>
            <a:spLocks noGrp="1" noChangeArrowheads="1"/>
          </p:cNvSpPr>
          <p:nvPr>
            <p:ph idx="1"/>
          </p:nvPr>
        </p:nvSpPr>
        <p:spPr/>
        <p:txBody>
          <a:bodyPr/>
          <a:lstStyle/>
          <a:p>
            <a:pPr eaLnBrk="1" hangingPunct="1"/>
            <a:r>
              <a:rPr lang="en-US" altLang="ja-JP" sz="2400" dirty="0">
                <a:ea typeface="MS PGothic" panose="020B0600070205080204" pitchFamily="34" charset="-128"/>
              </a:rPr>
              <a:t>Read, sign, and submit club “Memo Of Understanding” (MoU) to the District </a:t>
            </a:r>
            <a:r>
              <a:rPr lang="en-US" altLang="ja-JP" sz="2400" dirty="0"/>
              <a:t>Foundation Committee</a:t>
            </a:r>
          </a:p>
          <a:p>
            <a:pPr eaLnBrk="1" hangingPunct="1"/>
            <a:endParaRPr lang="en-US" altLang="ja-JP" sz="2400" dirty="0">
              <a:ea typeface="MS PGothic" panose="020B0600070205080204" pitchFamily="34" charset="-128"/>
            </a:endParaRPr>
          </a:p>
          <a:p>
            <a:pPr eaLnBrk="1" hangingPunct="1"/>
            <a:r>
              <a:rPr lang="en-US" altLang="ja-JP" sz="2400" dirty="0">
                <a:ea typeface="MS PGothic" panose="020B0600070205080204" pitchFamily="34" charset="-128"/>
              </a:rPr>
              <a:t>President and President Elect for the relevant Rotary year to sign (other Officers are available)</a:t>
            </a:r>
          </a:p>
          <a:p>
            <a:pPr eaLnBrk="1" hangingPunct="1"/>
            <a:endParaRPr lang="en-US" altLang="ja-JP" sz="2400" dirty="0"/>
          </a:p>
          <a:p>
            <a:pPr eaLnBrk="1" hangingPunct="1"/>
            <a:r>
              <a:rPr lang="en-US" altLang="en-US" sz="2400" dirty="0"/>
              <a:t>By signing the </a:t>
            </a:r>
            <a:r>
              <a:rPr lang="en-US" altLang="ja-JP" sz="2400" dirty="0"/>
              <a:t>MoU, the Club agrees to comply with the requirements around stewardship and reporting</a:t>
            </a:r>
            <a:endParaRPr lang="en-US" altLang="en-US" sz="2400" dirty="0"/>
          </a:p>
          <a:p>
            <a:pPr eaLnBrk="1" hangingPunct="1">
              <a:buFontTx/>
              <a:buNone/>
            </a:pPr>
            <a:endParaRPr lang="en-US" altLang="ja-JP" dirty="0">
              <a:ea typeface="MS PGothic" panose="020B0600070205080204" pitchFamily="34" charset="-128"/>
            </a:endParaRPr>
          </a:p>
        </p:txBody>
      </p:sp>
      <p:sp>
        <p:nvSpPr>
          <p:cNvPr id="4" name="Rectangle 7"/>
          <p:cNvSpPr>
            <a:spLocks noGrp="1" noChangeArrowheads="1"/>
          </p:cNvSpPr>
          <p:nvPr>
            <p:ph type="sldNum" sz="quarter" idx="12"/>
          </p:nvPr>
        </p:nvSpPr>
        <p:spPr/>
        <p:txBody>
          <a:bodyPr/>
          <a:lstStyle/>
          <a:p>
            <a:fld id="{F75F3172-C1EF-4FB0-A87F-C91994DAC6FF}" type="slidenum">
              <a:rPr lang="en-US" altLang="en-US"/>
              <a:pPr/>
              <a:t>45</a:t>
            </a:fld>
            <a:endParaRPr lang="en-US" altLang="en-US" dirty="0"/>
          </a:p>
        </p:txBody>
      </p:sp>
    </p:spTree>
    <p:extLst>
      <p:ext uri="{BB962C8B-B14F-4D97-AF65-F5344CB8AC3E}">
        <p14:creationId xmlns:p14="http://schemas.microsoft.com/office/powerpoint/2010/main" val="11767935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1860BF-9EBC-4460-9255-0CAE830471B4}"/>
              </a:ext>
            </a:extLst>
          </p:cNvPr>
          <p:cNvSpPr>
            <a:spLocks noGrp="1"/>
          </p:cNvSpPr>
          <p:nvPr>
            <p:ph type="title"/>
          </p:nvPr>
        </p:nvSpPr>
        <p:spPr>
          <a:xfrm>
            <a:off x="662581" y="299736"/>
            <a:ext cx="7818838" cy="587994"/>
          </a:xfrm>
        </p:spPr>
        <p:txBody>
          <a:bodyPr/>
          <a:lstStyle/>
          <a:p>
            <a:r>
              <a:rPr lang="en-GB" sz="2400" dirty="0"/>
              <a:t>http://foundation.rotary1060.org.uk/memo-of-understanding</a:t>
            </a:r>
          </a:p>
        </p:txBody>
      </p:sp>
      <p:pic>
        <p:nvPicPr>
          <p:cNvPr id="7" name="Picture 6">
            <a:extLst>
              <a:ext uri="{FF2B5EF4-FFF2-40B4-BE49-F238E27FC236}">
                <a16:creationId xmlns:a16="http://schemas.microsoft.com/office/drawing/2014/main" id="{94281C18-6CE1-4902-A219-176F61B17C94}"/>
              </a:ext>
            </a:extLst>
          </p:cNvPr>
          <p:cNvPicPr>
            <a:picLocks noChangeAspect="1"/>
          </p:cNvPicPr>
          <p:nvPr/>
        </p:nvPicPr>
        <p:blipFill>
          <a:blip r:embed="rId2"/>
          <a:stretch>
            <a:fillRect/>
          </a:stretch>
        </p:blipFill>
        <p:spPr>
          <a:xfrm>
            <a:off x="497787" y="3063786"/>
            <a:ext cx="1257475" cy="1257475"/>
          </a:xfrm>
          <a:prstGeom prst="rect">
            <a:avLst/>
          </a:prstGeom>
        </p:spPr>
      </p:pic>
      <p:pic>
        <p:nvPicPr>
          <p:cNvPr id="11" name="Content Placeholder 10" descr="A screenshot of a cell phone&#10;&#10;Description automatically generated">
            <a:extLst>
              <a:ext uri="{FF2B5EF4-FFF2-40B4-BE49-F238E27FC236}">
                <a16:creationId xmlns:a16="http://schemas.microsoft.com/office/drawing/2014/main" id="{C4B8B518-CEB4-4152-95D4-C8CFDCE64CB3}"/>
              </a:ext>
            </a:extLst>
          </p:cNvPr>
          <p:cNvPicPr>
            <a:picLocks noGrp="1" noChangeAspect="1"/>
          </p:cNvPicPr>
          <p:nvPr>
            <p:ph idx="1"/>
          </p:nvPr>
        </p:nvPicPr>
        <p:blipFill>
          <a:blip r:embed="rId3"/>
          <a:stretch>
            <a:fillRect/>
          </a:stretch>
        </p:blipFill>
        <p:spPr>
          <a:xfrm>
            <a:off x="2286000" y="1371598"/>
            <a:ext cx="5903013" cy="4641850"/>
          </a:xfrm>
        </p:spPr>
      </p:pic>
      <p:sp>
        <p:nvSpPr>
          <p:cNvPr id="2" name="Slide Number Placeholder 3">
            <a:extLst>
              <a:ext uri="{FF2B5EF4-FFF2-40B4-BE49-F238E27FC236}">
                <a16:creationId xmlns:a16="http://schemas.microsoft.com/office/drawing/2014/main" id="{AF3A779B-20BD-414D-AD76-072E89A45F37}"/>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46</a:t>
            </a:fld>
            <a:endParaRPr lang="en-US" altLang="en-US" dirty="0">
              <a:solidFill>
                <a:srgbClr val="0070C0"/>
              </a:solidFill>
            </a:endParaRPr>
          </a:p>
        </p:txBody>
      </p:sp>
    </p:spTree>
    <p:extLst>
      <p:ext uri="{BB962C8B-B14F-4D97-AF65-F5344CB8AC3E}">
        <p14:creationId xmlns:p14="http://schemas.microsoft.com/office/powerpoint/2010/main" val="32802968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5400" dirty="0"/>
              <a:t>Giving &amp; Recognition</a:t>
            </a:r>
          </a:p>
        </p:txBody>
      </p:sp>
      <p:sp>
        <p:nvSpPr>
          <p:cNvPr id="2" name="Slide Number Placeholder 3">
            <a:extLst>
              <a:ext uri="{FF2B5EF4-FFF2-40B4-BE49-F238E27FC236}">
                <a16:creationId xmlns:a16="http://schemas.microsoft.com/office/drawing/2014/main" id="{BA9D3C3E-9A57-4AA1-B056-3AFA51384E75}"/>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47</a:t>
            </a:fld>
            <a:endParaRPr lang="en-US" altLang="en-US" dirty="0">
              <a:solidFill>
                <a:srgbClr val="0070C0"/>
              </a:solidFill>
            </a:endParaRPr>
          </a:p>
        </p:txBody>
      </p:sp>
    </p:spTree>
    <p:extLst>
      <p:ext uri="{BB962C8B-B14F-4D97-AF65-F5344CB8AC3E}">
        <p14:creationId xmlns:p14="http://schemas.microsoft.com/office/powerpoint/2010/main" val="5297613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give – via RFUK</a:t>
            </a:r>
          </a:p>
        </p:txBody>
      </p:sp>
      <p:sp>
        <p:nvSpPr>
          <p:cNvPr id="7" name="Content Placeholder 6"/>
          <p:cNvSpPr>
            <a:spLocks noGrp="1"/>
          </p:cNvSpPr>
          <p:nvPr>
            <p:ph idx="1"/>
          </p:nvPr>
        </p:nvSpPr>
        <p:spPr/>
        <p:txBody>
          <a:bodyPr/>
          <a:lstStyle/>
          <a:p>
            <a:r>
              <a:rPr lang="en-GB" sz="2800" dirty="0"/>
              <a:t>Rotary Foundation (UK) is a UK registered charity that enables the use of Gift Aid</a:t>
            </a:r>
          </a:p>
          <a:p>
            <a:r>
              <a:rPr lang="en-GB" sz="2800" dirty="0"/>
              <a:t>Donating direct to RF(UK)</a:t>
            </a:r>
            <a:endParaRPr lang="en-GB" sz="2400" dirty="0"/>
          </a:p>
          <a:p>
            <a:pPr lvl="1"/>
            <a:r>
              <a:rPr lang="en-GB" sz="2400" dirty="0"/>
              <a:t>Cheque</a:t>
            </a:r>
          </a:p>
          <a:p>
            <a:pPr lvl="2"/>
            <a:r>
              <a:rPr lang="en-GB" sz="2000" dirty="0"/>
              <a:t>Specify the fund on the back</a:t>
            </a:r>
          </a:p>
          <a:p>
            <a:pPr lvl="1"/>
            <a:r>
              <a:rPr lang="en-GB" sz="2400" dirty="0"/>
              <a:t>Direct transfer</a:t>
            </a:r>
          </a:p>
          <a:p>
            <a:pPr lvl="2"/>
            <a:r>
              <a:rPr lang="en-GB" sz="2000" dirty="0"/>
              <a:t>Account details on the Foundation website</a:t>
            </a:r>
          </a:p>
          <a:p>
            <a:pPr lvl="2"/>
            <a:r>
              <a:rPr lang="en-GB" sz="2000" dirty="0"/>
              <a:t>Specify fund via the reference field</a:t>
            </a:r>
          </a:p>
          <a:p>
            <a:pPr lvl="2"/>
            <a:r>
              <a:rPr lang="en-GB" sz="2000" dirty="0"/>
              <a:t>Email RFUK team to confirm</a:t>
            </a:r>
          </a:p>
          <a:p>
            <a:pPr lvl="1"/>
            <a:r>
              <a:rPr lang="en-GB" sz="2400" dirty="0"/>
              <a:t>Standing Order</a:t>
            </a:r>
          </a:p>
          <a:p>
            <a:pPr lvl="2"/>
            <a:r>
              <a:rPr lang="en-GB" sz="2000" dirty="0"/>
              <a:t>Use Sustaining Member form as a reference will be provided</a:t>
            </a:r>
          </a:p>
          <a:p>
            <a:pPr lvl="2"/>
            <a:endParaRPr lang="en-GB" sz="2000" dirty="0"/>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48</a:t>
            </a:fld>
            <a:endParaRPr lang="en-US" altLang="en-US"/>
          </a:p>
        </p:txBody>
      </p:sp>
    </p:spTree>
    <p:extLst>
      <p:ext uri="{BB962C8B-B14F-4D97-AF65-F5344CB8AC3E}">
        <p14:creationId xmlns:p14="http://schemas.microsoft.com/office/powerpoint/2010/main" val="38004894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give – via RFUK</a:t>
            </a:r>
          </a:p>
        </p:txBody>
      </p:sp>
      <p:sp>
        <p:nvSpPr>
          <p:cNvPr id="7" name="Content Placeholder 6"/>
          <p:cNvSpPr>
            <a:spLocks noGrp="1"/>
          </p:cNvSpPr>
          <p:nvPr>
            <p:ph idx="1"/>
          </p:nvPr>
        </p:nvSpPr>
        <p:spPr/>
        <p:txBody>
          <a:bodyPr/>
          <a:lstStyle/>
          <a:p>
            <a:r>
              <a:rPr lang="en-GB" sz="2800" dirty="0"/>
              <a:t>Club donation</a:t>
            </a:r>
          </a:p>
          <a:p>
            <a:pPr lvl="1"/>
            <a:r>
              <a:rPr lang="en-GB" sz="2400" dirty="0"/>
              <a:t>Cheque or direct transfer in the same way</a:t>
            </a:r>
          </a:p>
          <a:p>
            <a:pPr lvl="1"/>
            <a:r>
              <a:rPr lang="en-GB" sz="2400" dirty="0"/>
              <a:t>Gift Aid can be claimed by RF(UK) if you provide a schedule of payments stating how much each individual gave – as long as Gift Aid forms have been submitted</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49</a:t>
            </a:fld>
            <a:endParaRPr lang="en-US" altLang="en-US"/>
          </a:p>
        </p:txBody>
      </p:sp>
    </p:spTree>
    <p:extLst>
      <p:ext uri="{BB962C8B-B14F-4D97-AF65-F5344CB8AC3E}">
        <p14:creationId xmlns:p14="http://schemas.microsoft.com/office/powerpoint/2010/main" val="2128476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p:txBody>
          <a:bodyPr>
            <a:normAutofit/>
          </a:bodyPr>
          <a:lstStyle/>
          <a:p>
            <a:r>
              <a:rPr lang="en-GB" dirty="0"/>
              <a:t>How did it all start?</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a:xfrm>
            <a:off x="628650" y="1308299"/>
            <a:ext cx="3880289" cy="4640981"/>
          </a:xfrm>
        </p:spPr>
        <p:txBody>
          <a:bodyPr>
            <a:normAutofit/>
          </a:bodyPr>
          <a:lstStyle/>
          <a:p>
            <a:pPr>
              <a:lnSpc>
                <a:spcPct val="90000"/>
              </a:lnSpc>
            </a:pPr>
            <a:r>
              <a:rPr lang="en-GB" sz="2000" dirty="0"/>
              <a:t>1917</a:t>
            </a:r>
          </a:p>
          <a:p>
            <a:pPr lvl="1">
              <a:lnSpc>
                <a:spcPct val="90000"/>
              </a:lnSpc>
            </a:pPr>
            <a:r>
              <a:rPr lang="en-GB" sz="2000" dirty="0"/>
              <a:t>Rotary International President Arch </a:t>
            </a:r>
            <a:r>
              <a:rPr lang="en-GB" sz="2000" dirty="0" err="1"/>
              <a:t>Klumph</a:t>
            </a:r>
            <a:r>
              <a:rPr lang="en-GB" sz="2000" dirty="0"/>
              <a:t> proposes an endowment for doing good</a:t>
            </a:r>
          </a:p>
          <a:p>
            <a:pPr>
              <a:lnSpc>
                <a:spcPct val="90000"/>
              </a:lnSpc>
            </a:pPr>
            <a:r>
              <a:rPr lang="en-GB" sz="2000" dirty="0"/>
              <a:t>1928</a:t>
            </a:r>
          </a:p>
          <a:p>
            <a:pPr lvl="1">
              <a:lnSpc>
                <a:spcPct val="90000"/>
              </a:lnSpc>
            </a:pPr>
            <a:r>
              <a:rPr lang="en-GB" sz="2000" dirty="0"/>
              <a:t>Formally named The Rotary Foundation</a:t>
            </a:r>
          </a:p>
          <a:p>
            <a:pPr>
              <a:lnSpc>
                <a:spcPct val="90000"/>
              </a:lnSpc>
            </a:pPr>
            <a:r>
              <a:rPr lang="en-GB" sz="2000" dirty="0"/>
              <a:t>1947</a:t>
            </a:r>
          </a:p>
          <a:p>
            <a:pPr lvl="1">
              <a:lnSpc>
                <a:spcPct val="90000"/>
              </a:lnSpc>
            </a:pPr>
            <a:r>
              <a:rPr lang="en-GB" sz="2000" dirty="0"/>
              <a:t>Paul Harris dies and Rotary sends out a telegram passing on his desire for donations to the Foundation in lieu of flowers…</a:t>
            </a:r>
          </a:p>
        </p:txBody>
      </p:sp>
      <p:sp>
        <p:nvSpPr>
          <p:cNvPr id="5" name="Slide Number Placeholder 4">
            <a:extLst>
              <a:ext uri="{FF2B5EF4-FFF2-40B4-BE49-F238E27FC236}">
                <a16:creationId xmlns:a16="http://schemas.microsoft.com/office/drawing/2014/main" id="{ABFEC668-20CC-4174-9573-7C49B737A911}"/>
              </a:ext>
            </a:extLst>
          </p:cNvPr>
          <p:cNvSpPr>
            <a:spLocks noGrp="1"/>
          </p:cNvSpPr>
          <p:nvPr>
            <p:ph type="sldNum" sz="quarter" idx="12"/>
          </p:nvPr>
        </p:nvSpPr>
        <p:spPr/>
        <p:txBody>
          <a:bodyPr anchor="ctr">
            <a:normAutofit fontScale="92500" lnSpcReduction="20000"/>
          </a:bodyPr>
          <a:lstStyle/>
          <a:p>
            <a:pPr>
              <a:spcAft>
                <a:spcPts val="600"/>
              </a:spcAft>
            </a:pPr>
            <a:fld id="{3E767AA5-690E-4F75-9135-9559C85281EE}" type="slidenum">
              <a:rPr lang="en-GB" smtClean="0"/>
              <a:pPr>
                <a:spcAft>
                  <a:spcPts val="600"/>
                </a:spcAft>
              </a:pPr>
              <a:t>5</a:t>
            </a:fld>
            <a:endParaRPr lang="en-GB" dirty="0"/>
          </a:p>
        </p:txBody>
      </p:sp>
      <p:pic>
        <p:nvPicPr>
          <p:cNvPr id="6" name="Picture 5">
            <a:extLst>
              <a:ext uri="{FF2B5EF4-FFF2-40B4-BE49-F238E27FC236}">
                <a16:creationId xmlns:a16="http://schemas.microsoft.com/office/drawing/2014/main" id="{A94BB812-D9ED-4ED3-B895-5F64A696CDB5}"/>
              </a:ext>
            </a:extLst>
          </p:cNvPr>
          <p:cNvPicPr>
            <a:picLocks noChangeAspect="1"/>
          </p:cNvPicPr>
          <p:nvPr/>
        </p:nvPicPr>
        <p:blipFill rotWithShape="1">
          <a:blip r:embed="rId2"/>
          <a:srcRect r="-2" b="10064"/>
          <a:stretch/>
        </p:blipFill>
        <p:spPr>
          <a:xfrm>
            <a:off x="4800600" y="1308299"/>
            <a:ext cx="4038600" cy="4525963"/>
          </a:xfrm>
          <a:prstGeom prst="rect">
            <a:avLst/>
          </a:prstGeom>
          <a:noFill/>
        </p:spPr>
      </p:pic>
    </p:spTree>
    <p:extLst>
      <p:ext uri="{BB962C8B-B14F-4D97-AF65-F5344CB8AC3E}">
        <p14:creationId xmlns:p14="http://schemas.microsoft.com/office/powerpoint/2010/main" val="36039483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 via District Treasurer</a:t>
            </a:r>
          </a:p>
        </p:txBody>
      </p:sp>
      <p:sp>
        <p:nvSpPr>
          <p:cNvPr id="7" name="Content Placeholder 6"/>
          <p:cNvSpPr>
            <a:spLocks noGrp="1"/>
          </p:cNvSpPr>
          <p:nvPr>
            <p:ph idx="1"/>
          </p:nvPr>
        </p:nvSpPr>
        <p:spPr/>
        <p:txBody>
          <a:bodyPr/>
          <a:lstStyle/>
          <a:p>
            <a:r>
              <a:rPr lang="en-GB" sz="2800" dirty="0"/>
              <a:t>Cheque only</a:t>
            </a:r>
          </a:p>
          <a:p>
            <a:pPr lvl="1"/>
            <a:r>
              <a:rPr lang="en-GB" sz="2400" dirty="0"/>
              <a:t>Payable to ‘Rotary District 1060’</a:t>
            </a:r>
          </a:p>
          <a:p>
            <a:pPr lvl="1"/>
            <a:r>
              <a:rPr lang="en-GB" sz="2400" dirty="0"/>
              <a:t>Foundation (and fund) on the back</a:t>
            </a:r>
          </a:p>
          <a:p>
            <a:pPr lvl="1"/>
            <a:r>
              <a:rPr lang="en-GB" sz="2400" dirty="0"/>
              <a:t>Note that there will be a delay in recording the donation</a:t>
            </a:r>
          </a:p>
          <a:p>
            <a:pPr lvl="1"/>
            <a:endParaRPr lang="en-GB" sz="2400" dirty="0"/>
          </a:p>
          <a:p>
            <a:r>
              <a:rPr lang="en-GB" sz="2800" dirty="0"/>
              <a:t>Direct to RF(UK) is best to register the contribution within this Rotary year</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50</a:t>
            </a:fld>
            <a:endParaRPr lang="en-US" altLang="en-US"/>
          </a:p>
        </p:txBody>
      </p:sp>
    </p:spTree>
    <p:extLst>
      <p:ext uri="{BB962C8B-B14F-4D97-AF65-F5344CB8AC3E}">
        <p14:creationId xmlns:p14="http://schemas.microsoft.com/office/powerpoint/2010/main" val="15051394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not to give…</a:t>
            </a:r>
          </a:p>
        </p:txBody>
      </p:sp>
      <p:sp>
        <p:nvSpPr>
          <p:cNvPr id="7" name="Content Placeholder 6"/>
          <p:cNvSpPr>
            <a:spLocks noGrp="1"/>
          </p:cNvSpPr>
          <p:nvPr>
            <p:ph idx="1"/>
          </p:nvPr>
        </p:nvSpPr>
        <p:spPr/>
        <p:txBody>
          <a:bodyPr/>
          <a:lstStyle/>
          <a:p>
            <a:r>
              <a:rPr lang="en-GB" sz="2800" dirty="0"/>
              <a:t>Do not use the donation page on rotary.org!</a:t>
            </a:r>
          </a:p>
          <a:p>
            <a:pPr lvl="1"/>
            <a:r>
              <a:rPr lang="en-GB" sz="2400" dirty="0"/>
              <a:t>You will incur an exchange rate cost</a:t>
            </a:r>
          </a:p>
          <a:p>
            <a:pPr lvl="1"/>
            <a:r>
              <a:rPr lang="en-GB" sz="2400" dirty="0"/>
              <a:t>You will NOT be able to claim Gift Aid!</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51</a:t>
            </a:fld>
            <a:endParaRPr lang="en-US" altLang="en-US" dirty="0"/>
          </a:p>
        </p:txBody>
      </p:sp>
    </p:spTree>
    <p:extLst>
      <p:ext uri="{BB962C8B-B14F-4D97-AF65-F5344CB8AC3E}">
        <p14:creationId xmlns:p14="http://schemas.microsoft.com/office/powerpoint/2010/main" val="34762066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a:t>
            </a:r>
          </a:p>
        </p:txBody>
      </p:sp>
      <p:sp>
        <p:nvSpPr>
          <p:cNvPr id="3" name="Content Placeholder 2"/>
          <p:cNvSpPr>
            <a:spLocks noGrp="1"/>
          </p:cNvSpPr>
          <p:nvPr>
            <p:ph idx="1"/>
          </p:nvPr>
        </p:nvSpPr>
        <p:spPr/>
        <p:txBody>
          <a:bodyPr/>
          <a:lstStyle/>
          <a:p>
            <a:r>
              <a:rPr lang="en-GB" dirty="0"/>
              <a:t>Two main options for regular donors</a:t>
            </a:r>
          </a:p>
          <a:p>
            <a:pPr lvl="1"/>
            <a:r>
              <a:rPr lang="en-GB" b="1" dirty="0"/>
              <a:t>Sustaining Member </a:t>
            </a:r>
            <a:r>
              <a:rPr lang="en-GB" dirty="0"/>
              <a:t>(&gt;$100 per year)</a:t>
            </a:r>
          </a:p>
          <a:p>
            <a:pPr lvl="1"/>
            <a:r>
              <a:rPr lang="en-GB" b="1" dirty="0"/>
              <a:t>Paul Harris Society Member</a:t>
            </a:r>
            <a:r>
              <a:rPr lang="en-GB" dirty="0"/>
              <a:t> (&gt;$1000 per year)</a:t>
            </a:r>
          </a:p>
          <a:p>
            <a:pPr lvl="1"/>
            <a:r>
              <a:rPr lang="en-GB" dirty="0"/>
              <a:t>Gift Aid to get a contribution from the Inland Revenue results in UK equivalents of £5.50 per month and £55 per month (1.25$-&gt;£)</a:t>
            </a:r>
          </a:p>
          <a:p>
            <a:pPr lvl="1"/>
            <a:r>
              <a:rPr lang="en-GB" dirty="0"/>
              <a:t>The same form works for both as the amount triggers the recognition type</a:t>
            </a:r>
          </a:p>
        </p:txBody>
      </p:sp>
      <p:sp>
        <p:nvSpPr>
          <p:cNvPr id="6" name="Slide Number Placeholder 3">
            <a:extLst>
              <a:ext uri="{FF2B5EF4-FFF2-40B4-BE49-F238E27FC236}">
                <a16:creationId xmlns:a16="http://schemas.microsoft.com/office/drawing/2014/main" id="{ADFE586A-6A62-4918-A96E-C1E3BB4B6E68}"/>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52</a:t>
            </a:fld>
            <a:endParaRPr lang="en-US" altLang="en-US" dirty="0">
              <a:solidFill>
                <a:srgbClr val="0070C0"/>
              </a:solidFill>
            </a:endParaRPr>
          </a:p>
        </p:txBody>
      </p:sp>
    </p:spTree>
    <p:extLst>
      <p:ext uri="{BB962C8B-B14F-4D97-AF65-F5344CB8AC3E}">
        <p14:creationId xmlns:p14="http://schemas.microsoft.com/office/powerpoint/2010/main" val="33355891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check?</a:t>
            </a:r>
          </a:p>
        </p:txBody>
      </p:sp>
      <p:sp>
        <p:nvSpPr>
          <p:cNvPr id="3" name="Content Placeholder 2"/>
          <p:cNvSpPr>
            <a:spLocks noGrp="1"/>
          </p:cNvSpPr>
          <p:nvPr>
            <p:ph idx="1"/>
          </p:nvPr>
        </p:nvSpPr>
        <p:spPr/>
        <p:txBody>
          <a:bodyPr/>
          <a:lstStyle/>
          <a:p>
            <a:r>
              <a:rPr lang="en-GB" sz="2800" dirty="0"/>
              <a:t>As a Club Foundation Officer, go to Rotary Club Central (on rotary.org)</a:t>
            </a:r>
          </a:p>
          <a:p>
            <a:r>
              <a:rPr lang="en-GB" sz="2800" dirty="0"/>
              <a:t>Choose the “Foundation Giving” tab and then “Reports” on the left</a:t>
            </a:r>
          </a:p>
          <a:p>
            <a:r>
              <a:rPr lang="en-GB" sz="2800" dirty="0"/>
              <a:t>Run the “</a:t>
            </a:r>
            <a:r>
              <a:rPr lang="en-GB" dirty="0"/>
              <a:t>Club Foundation Banner</a:t>
            </a:r>
            <a:r>
              <a:rPr lang="en-GB" sz="2800" dirty="0"/>
              <a:t> report” which shows if &amp; when members achieve the categories (donation made, Sustaining Member, etc.) for the selected year</a:t>
            </a:r>
          </a:p>
        </p:txBody>
      </p:sp>
      <p:sp>
        <p:nvSpPr>
          <p:cNvPr id="6" name="Slide Number Placeholder 3">
            <a:extLst>
              <a:ext uri="{FF2B5EF4-FFF2-40B4-BE49-F238E27FC236}">
                <a16:creationId xmlns:a16="http://schemas.microsoft.com/office/drawing/2014/main" id="{0974BFF1-1ECD-445A-9FED-50384E11B204}"/>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53</a:t>
            </a:fld>
            <a:endParaRPr lang="en-US" altLang="en-US" dirty="0">
              <a:solidFill>
                <a:srgbClr val="0070C0"/>
              </a:solidFill>
            </a:endParaRPr>
          </a:p>
        </p:txBody>
      </p:sp>
    </p:spTree>
    <p:extLst>
      <p:ext uri="{BB962C8B-B14F-4D97-AF65-F5344CB8AC3E}">
        <p14:creationId xmlns:p14="http://schemas.microsoft.com/office/powerpoint/2010/main" val="24590860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Recognition</a:t>
            </a:r>
          </a:p>
        </p:txBody>
      </p:sp>
      <p:sp>
        <p:nvSpPr>
          <p:cNvPr id="3" name="Content Placeholder 2"/>
          <p:cNvSpPr>
            <a:spLocks noGrp="1"/>
          </p:cNvSpPr>
          <p:nvPr>
            <p:ph idx="1"/>
          </p:nvPr>
        </p:nvSpPr>
        <p:spPr/>
        <p:txBody>
          <a:bodyPr/>
          <a:lstStyle/>
          <a:p>
            <a:r>
              <a:rPr lang="en-GB" dirty="0"/>
              <a:t>F</a:t>
            </a:r>
            <a:r>
              <a:rPr lang="en-GB" sz="2800" dirty="0"/>
              <a:t>or every $1000 given to Our Foundation, a Paul Harris Fellowship (PHF) can be awarded.</a:t>
            </a:r>
          </a:p>
          <a:p>
            <a:r>
              <a:rPr lang="en-GB" sz="2800" dirty="0"/>
              <a:t>Again on the “Foundation Giving” tab of Rotary Club Central, the “Club Recognition Summary” report shows the credits / points available.</a:t>
            </a:r>
          </a:p>
          <a:p>
            <a:r>
              <a:rPr lang="en-GB" sz="2800" dirty="0"/>
              <a:t>Consider “Certificate of Appreciation” for a school or company too.</a:t>
            </a:r>
          </a:p>
        </p:txBody>
      </p:sp>
      <p:sp>
        <p:nvSpPr>
          <p:cNvPr id="6" name="Slide Number Placeholder 3">
            <a:extLst>
              <a:ext uri="{FF2B5EF4-FFF2-40B4-BE49-F238E27FC236}">
                <a16:creationId xmlns:a16="http://schemas.microsoft.com/office/drawing/2014/main" id="{B01F1A22-E16E-4B4F-B6FF-151D4B3D1AC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54</a:t>
            </a:fld>
            <a:endParaRPr lang="en-US" altLang="en-US" dirty="0">
              <a:solidFill>
                <a:srgbClr val="0070C0"/>
              </a:solidFill>
            </a:endParaRPr>
          </a:p>
        </p:txBody>
      </p:sp>
    </p:spTree>
    <p:extLst>
      <p:ext uri="{BB962C8B-B14F-4D97-AF65-F5344CB8AC3E}">
        <p14:creationId xmlns:p14="http://schemas.microsoft.com/office/powerpoint/2010/main" val="18283049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Recognition – PHF Ordering</a:t>
            </a:r>
          </a:p>
        </p:txBody>
      </p:sp>
      <p:sp>
        <p:nvSpPr>
          <p:cNvPr id="3" name="Content Placeholder 2"/>
          <p:cNvSpPr>
            <a:spLocks noGrp="1"/>
          </p:cNvSpPr>
          <p:nvPr>
            <p:ph idx="1"/>
          </p:nvPr>
        </p:nvSpPr>
        <p:spPr/>
        <p:txBody>
          <a:bodyPr/>
          <a:lstStyle/>
          <a:p>
            <a:r>
              <a:rPr lang="en-GB" sz="2800" dirty="0"/>
              <a:t>Via the rotarygbi.org</a:t>
            </a:r>
            <a:r>
              <a:rPr lang="en-GB" dirty="0"/>
              <a:t> login to My Rotary</a:t>
            </a:r>
          </a:p>
          <a:p>
            <a:r>
              <a:rPr lang="en-GB" sz="2800" dirty="0"/>
              <a:t>Select ‘Club &amp; District Support’</a:t>
            </a:r>
          </a:p>
          <a:p>
            <a:r>
              <a:rPr lang="en-GB" dirty="0"/>
              <a:t>Select ‘Awards &amp; Recognition’</a:t>
            </a:r>
          </a:p>
          <a:p>
            <a:r>
              <a:rPr lang="en-GB" sz="2800" dirty="0"/>
              <a:t>PHF can then be chosen…</a:t>
            </a:r>
          </a:p>
          <a:p>
            <a:endParaRPr lang="en-GB" dirty="0"/>
          </a:p>
          <a:p>
            <a:r>
              <a:rPr lang="en-GB" sz="2800" dirty="0"/>
              <a:t>PHF Medals must be ordered from the RI Shop</a:t>
            </a:r>
          </a:p>
        </p:txBody>
      </p:sp>
      <p:sp>
        <p:nvSpPr>
          <p:cNvPr id="6" name="Slide Number Placeholder 3">
            <a:extLst>
              <a:ext uri="{FF2B5EF4-FFF2-40B4-BE49-F238E27FC236}">
                <a16:creationId xmlns:a16="http://schemas.microsoft.com/office/drawing/2014/main" id="{96804CE6-D67B-4AC3-8BD7-8ED065C578E7}"/>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55</a:t>
            </a:fld>
            <a:endParaRPr lang="en-US" altLang="en-US" dirty="0">
              <a:solidFill>
                <a:srgbClr val="0070C0"/>
              </a:solidFill>
            </a:endParaRPr>
          </a:p>
        </p:txBody>
      </p:sp>
    </p:spTree>
    <p:extLst>
      <p:ext uri="{BB962C8B-B14F-4D97-AF65-F5344CB8AC3E}">
        <p14:creationId xmlns:p14="http://schemas.microsoft.com/office/powerpoint/2010/main" val="17537398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Recognition – PHF Ordering</a:t>
            </a:r>
          </a:p>
        </p:txBody>
      </p:sp>
      <p:pic>
        <p:nvPicPr>
          <p:cNvPr id="6" name="Content Placeholder 5" descr="A screenshot of a cell phone&#10;&#10;Description automatically generated">
            <a:extLst>
              <a:ext uri="{FF2B5EF4-FFF2-40B4-BE49-F238E27FC236}">
                <a16:creationId xmlns:a16="http://schemas.microsoft.com/office/drawing/2014/main" id="{677518E0-CB09-4759-AC0F-98C3F42C7ABF}"/>
              </a:ext>
            </a:extLst>
          </p:cNvPr>
          <p:cNvPicPr>
            <a:picLocks noGrp="1" noChangeAspect="1"/>
          </p:cNvPicPr>
          <p:nvPr>
            <p:ph idx="1"/>
          </p:nvPr>
        </p:nvPicPr>
        <p:blipFill>
          <a:blip r:embed="rId2"/>
          <a:stretch>
            <a:fillRect/>
          </a:stretch>
        </p:blipFill>
        <p:spPr>
          <a:xfrm>
            <a:off x="1477433" y="1308100"/>
            <a:ext cx="6189133" cy="4641850"/>
          </a:xfrm>
        </p:spPr>
      </p:pic>
      <p:pic>
        <p:nvPicPr>
          <p:cNvPr id="3" name="Picture 2">
            <a:extLst>
              <a:ext uri="{FF2B5EF4-FFF2-40B4-BE49-F238E27FC236}">
                <a16:creationId xmlns:a16="http://schemas.microsoft.com/office/drawing/2014/main" id="{1F87A05A-1799-485C-A0C7-BBDBCEDE85C3}"/>
              </a:ext>
            </a:extLst>
          </p:cNvPr>
          <p:cNvPicPr>
            <a:picLocks noChangeAspect="1"/>
          </p:cNvPicPr>
          <p:nvPr/>
        </p:nvPicPr>
        <p:blipFill>
          <a:blip r:embed="rId3"/>
          <a:stretch>
            <a:fillRect/>
          </a:stretch>
        </p:blipFill>
        <p:spPr>
          <a:xfrm>
            <a:off x="628650" y="2738341"/>
            <a:ext cx="1381318" cy="1381318"/>
          </a:xfrm>
          <a:prstGeom prst="rect">
            <a:avLst/>
          </a:prstGeom>
        </p:spPr>
      </p:pic>
      <p:sp>
        <p:nvSpPr>
          <p:cNvPr id="5" name="Slide Number Placeholder 3">
            <a:extLst>
              <a:ext uri="{FF2B5EF4-FFF2-40B4-BE49-F238E27FC236}">
                <a16:creationId xmlns:a16="http://schemas.microsoft.com/office/drawing/2014/main" id="{8E4FCF83-15EA-4409-91DE-D7816C758D4A}"/>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56</a:t>
            </a:fld>
            <a:endParaRPr lang="en-US" altLang="en-US" dirty="0">
              <a:solidFill>
                <a:srgbClr val="0070C0"/>
              </a:solidFill>
            </a:endParaRPr>
          </a:p>
        </p:txBody>
      </p:sp>
    </p:spTree>
    <p:extLst>
      <p:ext uri="{BB962C8B-B14F-4D97-AF65-F5344CB8AC3E}">
        <p14:creationId xmlns:p14="http://schemas.microsoft.com/office/powerpoint/2010/main" val="18857500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Recognition – PHF Ordering</a:t>
            </a:r>
          </a:p>
        </p:txBody>
      </p:sp>
      <p:pic>
        <p:nvPicPr>
          <p:cNvPr id="6" name="Content Placeholder 5">
            <a:extLst>
              <a:ext uri="{FF2B5EF4-FFF2-40B4-BE49-F238E27FC236}">
                <a16:creationId xmlns:a16="http://schemas.microsoft.com/office/drawing/2014/main" id="{677518E0-CB09-4759-AC0F-98C3F42C7ABF}"/>
              </a:ext>
            </a:extLst>
          </p:cNvPr>
          <p:cNvPicPr>
            <a:picLocks noGrp="1" noChangeAspect="1"/>
          </p:cNvPicPr>
          <p:nvPr>
            <p:ph idx="1"/>
          </p:nvPr>
        </p:nvPicPr>
        <p:blipFill>
          <a:blip r:embed="rId2"/>
          <a:stretch>
            <a:fillRect/>
          </a:stretch>
        </p:blipFill>
        <p:spPr>
          <a:xfrm>
            <a:off x="1477433" y="1308100"/>
            <a:ext cx="6189133" cy="4641850"/>
          </a:xfrm>
        </p:spPr>
      </p:pic>
      <p:pic>
        <p:nvPicPr>
          <p:cNvPr id="3" name="Picture 2">
            <a:extLst>
              <a:ext uri="{FF2B5EF4-FFF2-40B4-BE49-F238E27FC236}">
                <a16:creationId xmlns:a16="http://schemas.microsoft.com/office/drawing/2014/main" id="{05D86478-68C8-478E-B58C-85398E0FFC10}"/>
              </a:ext>
            </a:extLst>
          </p:cNvPr>
          <p:cNvPicPr>
            <a:picLocks noChangeAspect="1"/>
          </p:cNvPicPr>
          <p:nvPr/>
        </p:nvPicPr>
        <p:blipFill>
          <a:blip r:embed="rId3"/>
          <a:stretch>
            <a:fillRect/>
          </a:stretch>
        </p:blipFill>
        <p:spPr>
          <a:xfrm>
            <a:off x="628650" y="2937411"/>
            <a:ext cx="1381318" cy="1381318"/>
          </a:xfrm>
          <a:prstGeom prst="rect">
            <a:avLst/>
          </a:prstGeom>
        </p:spPr>
      </p:pic>
      <p:sp>
        <p:nvSpPr>
          <p:cNvPr id="5" name="Slide Number Placeholder 3">
            <a:extLst>
              <a:ext uri="{FF2B5EF4-FFF2-40B4-BE49-F238E27FC236}">
                <a16:creationId xmlns:a16="http://schemas.microsoft.com/office/drawing/2014/main" id="{65D3F316-F90D-4CDB-B387-F01A02B6B307}"/>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57</a:t>
            </a:fld>
            <a:endParaRPr lang="en-US" altLang="en-US" dirty="0">
              <a:solidFill>
                <a:srgbClr val="0070C0"/>
              </a:solidFill>
            </a:endParaRPr>
          </a:p>
        </p:txBody>
      </p:sp>
    </p:spTree>
    <p:extLst>
      <p:ext uri="{BB962C8B-B14F-4D97-AF65-F5344CB8AC3E}">
        <p14:creationId xmlns:p14="http://schemas.microsoft.com/office/powerpoint/2010/main" val="35708253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Recognition – PHF Ordering</a:t>
            </a:r>
          </a:p>
        </p:txBody>
      </p:sp>
      <p:pic>
        <p:nvPicPr>
          <p:cNvPr id="6" name="Content Placeholder 5">
            <a:extLst>
              <a:ext uri="{FF2B5EF4-FFF2-40B4-BE49-F238E27FC236}">
                <a16:creationId xmlns:a16="http://schemas.microsoft.com/office/drawing/2014/main" id="{677518E0-CB09-4759-AC0F-98C3F42C7ABF}"/>
              </a:ext>
            </a:extLst>
          </p:cNvPr>
          <p:cNvPicPr>
            <a:picLocks noGrp="1" noChangeAspect="1"/>
          </p:cNvPicPr>
          <p:nvPr>
            <p:ph idx="1"/>
          </p:nvPr>
        </p:nvPicPr>
        <p:blipFill rotWithShape="1">
          <a:blip r:embed="rId2"/>
          <a:stretch/>
        </p:blipFill>
        <p:spPr>
          <a:xfrm>
            <a:off x="1477433" y="1308100"/>
            <a:ext cx="6189133" cy="4641850"/>
          </a:xfrm>
        </p:spPr>
      </p:pic>
      <p:pic>
        <p:nvPicPr>
          <p:cNvPr id="3" name="Picture 2">
            <a:extLst>
              <a:ext uri="{FF2B5EF4-FFF2-40B4-BE49-F238E27FC236}">
                <a16:creationId xmlns:a16="http://schemas.microsoft.com/office/drawing/2014/main" id="{DBEEAC80-3AB7-4A57-80B4-5A444820707A}"/>
              </a:ext>
            </a:extLst>
          </p:cNvPr>
          <p:cNvPicPr>
            <a:picLocks noChangeAspect="1"/>
          </p:cNvPicPr>
          <p:nvPr/>
        </p:nvPicPr>
        <p:blipFill>
          <a:blip r:embed="rId3"/>
          <a:stretch>
            <a:fillRect/>
          </a:stretch>
        </p:blipFill>
        <p:spPr>
          <a:xfrm>
            <a:off x="457200" y="2969241"/>
            <a:ext cx="1381318" cy="1381318"/>
          </a:xfrm>
          <a:prstGeom prst="rect">
            <a:avLst/>
          </a:prstGeom>
        </p:spPr>
      </p:pic>
      <p:sp>
        <p:nvSpPr>
          <p:cNvPr id="5" name="Slide Number Placeholder 3">
            <a:extLst>
              <a:ext uri="{FF2B5EF4-FFF2-40B4-BE49-F238E27FC236}">
                <a16:creationId xmlns:a16="http://schemas.microsoft.com/office/drawing/2014/main" id="{83407B05-85E3-4B64-8735-7A2DA3645AA7}"/>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58</a:t>
            </a:fld>
            <a:endParaRPr lang="en-US" altLang="en-US" dirty="0">
              <a:solidFill>
                <a:srgbClr val="0070C0"/>
              </a:solidFill>
            </a:endParaRPr>
          </a:p>
        </p:txBody>
      </p:sp>
    </p:spTree>
    <p:extLst>
      <p:ext uri="{BB962C8B-B14F-4D97-AF65-F5344CB8AC3E}">
        <p14:creationId xmlns:p14="http://schemas.microsoft.com/office/powerpoint/2010/main" val="20799553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 to our own charity</a:t>
            </a:r>
          </a:p>
        </p:txBody>
      </p:sp>
      <p:sp>
        <p:nvSpPr>
          <p:cNvPr id="3" name="Oval 2">
            <a:extLst>
              <a:ext uri="{FF2B5EF4-FFF2-40B4-BE49-F238E27FC236}">
                <a16:creationId xmlns:a16="http://schemas.microsoft.com/office/drawing/2014/main" id="{70F15798-DCE0-4CC4-8CEB-7EDEFF706D81}"/>
              </a:ext>
            </a:extLst>
          </p:cNvPr>
          <p:cNvSpPr/>
          <p:nvPr/>
        </p:nvSpPr>
        <p:spPr>
          <a:xfrm>
            <a:off x="5998396" y="2149549"/>
            <a:ext cx="26670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It depends…</a:t>
            </a:r>
          </a:p>
        </p:txBody>
      </p:sp>
      <p:sp>
        <p:nvSpPr>
          <p:cNvPr id="5" name="Oval 4">
            <a:extLst>
              <a:ext uri="{FF2B5EF4-FFF2-40B4-BE49-F238E27FC236}">
                <a16:creationId xmlns:a16="http://schemas.microsoft.com/office/drawing/2014/main" id="{05DBFCBA-6D71-41CF-A957-68BC8E5A0682}"/>
              </a:ext>
            </a:extLst>
          </p:cNvPr>
          <p:cNvSpPr/>
          <p:nvPr/>
        </p:nvSpPr>
        <p:spPr>
          <a:xfrm>
            <a:off x="514564" y="2168385"/>
            <a:ext cx="2133600" cy="1447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New DDF each year</a:t>
            </a:r>
          </a:p>
        </p:txBody>
      </p:sp>
      <p:sp>
        <p:nvSpPr>
          <p:cNvPr id="7" name="Oval 6">
            <a:extLst>
              <a:ext uri="{FF2B5EF4-FFF2-40B4-BE49-F238E27FC236}">
                <a16:creationId xmlns:a16="http://schemas.microsoft.com/office/drawing/2014/main" id="{6A4243FD-E04B-4A8E-AB89-AC4E635EB45F}"/>
              </a:ext>
            </a:extLst>
          </p:cNvPr>
          <p:cNvSpPr/>
          <p:nvPr/>
        </p:nvSpPr>
        <p:spPr>
          <a:xfrm>
            <a:off x="304800" y="4086685"/>
            <a:ext cx="25908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size of the District Grant</a:t>
            </a:r>
          </a:p>
        </p:txBody>
      </p:sp>
      <p:sp>
        <p:nvSpPr>
          <p:cNvPr id="8" name="Oval 7">
            <a:extLst>
              <a:ext uri="{FF2B5EF4-FFF2-40B4-BE49-F238E27FC236}">
                <a16:creationId xmlns:a16="http://schemas.microsoft.com/office/drawing/2014/main" id="{76C71673-7B58-49EE-9F48-410540C0F3ED}"/>
              </a:ext>
            </a:extLst>
          </p:cNvPr>
          <p:cNvSpPr/>
          <p:nvPr/>
        </p:nvSpPr>
        <p:spPr>
          <a:xfrm>
            <a:off x="3178996" y="1311379"/>
            <a:ext cx="25908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projects we can fund</a:t>
            </a:r>
          </a:p>
        </p:txBody>
      </p:sp>
      <p:sp>
        <p:nvSpPr>
          <p:cNvPr id="9" name="Oval 8">
            <a:extLst>
              <a:ext uri="{FF2B5EF4-FFF2-40B4-BE49-F238E27FC236}">
                <a16:creationId xmlns:a16="http://schemas.microsoft.com/office/drawing/2014/main" id="{9B900B77-7F3E-4BF0-BACB-ECE76EC02D98}"/>
              </a:ext>
            </a:extLst>
          </p:cNvPr>
          <p:cNvSpPr/>
          <p:nvPr/>
        </p:nvSpPr>
        <p:spPr>
          <a:xfrm>
            <a:off x="3293296" y="3242229"/>
            <a:ext cx="25908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Good we can Do</a:t>
            </a:r>
          </a:p>
        </p:txBody>
      </p:sp>
      <p:sp>
        <p:nvSpPr>
          <p:cNvPr id="10" name="Oval 9">
            <a:extLst>
              <a:ext uri="{FF2B5EF4-FFF2-40B4-BE49-F238E27FC236}">
                <a16:creationId xmlns:a16="http://schemas.microsoft.com/office/drawing/2014/main" id="{CA145DE8-0D97-420A-802D-3E689D83E9DF}"/>
              </a:ext>
            </a:extLst>
          </p:cNvPr>
          <p:cNvSpPr/>
          <p:nvPr/>
        </p:nvSpPr>
        <p:spPr>
          <a:xfrm>
            <a:off x="6172200" y="4191000"/>
            <a:ext cx="26670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On your support for our charity</a:t>
            </a:r>
          </a:p>
        </p:txBody>
      </p:sp>
      <p:sp>
        <p:nvSpPr>
          <p:cNvPr id="6" name="Slide Number Placeholder 3">
            <a:extLst>
              <a:ext uri="{FF2B5EF4-FFF2-40B4-BE49-F238E27FC236}">
                <a16:creationId xmlns:a16="http://schemas.microsoft.com/office/drawing/2014/main" id="{6ECF4B75-2B3C-43CB-B583-B41D93486469}"/>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59</a:t>
            </a:fld>
            <a:endParaRPr lang="en-US" altLang="en-US" dirty="0">
              <a:solidFill>
                <a:srgbClr val="0070C0"/>
              </a:solidFill>
            </a:endParaRPr>
          </a:p>
        </p:txBody>
      </p:sp>
    </p:spTree>
    <p:extLst>
      <p:ext uri="{BB962C8B-B14F-4D97-AF65-F5344CB8AC3E}">
        <p14:creationId xmlns:p14="http://schemas.microsoft.com/office/powerpoint/2010/main" val="331600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Contribution History ($27.50 – Millions)</a:t>
            </a:r>
          </a:p>
        </p:txBody>
      </p:sp>
      <p:pic>
        <p:nvPicPr>
          <p:cNvPr id="8" name="Content Placeholder 7">
            <a:extLst>
              <a:ext uri="{FF2B5EF4-FFF2-40B4-BE49-F238E27FC236}">
                <a16:creationId xmlns:a16="http://schemas.microsoft.com/office/drawing/2014/main" id="{336417AC-6F4A-47D3-A5B0-E2F1AF9DF156}"/>
              </a:ext>
            </a:extLst>
          </p:cNvPr>
          <p:cNvPicPr>
            <a:picLocks noGrp="1" noChangeAspect="1"/>
          </p:cNvPicPr>
          <p:nvPr>
            <p:ph idx="1"/>
          </p:nvPr>
        </p:nvPicPr>
        <p:blipFill>
          <a:blip r:embed="rId2"/>
          <a:stretch>
            <a:fillRect/>
          </a:stretch>
        </p:blipFill>
        <p:spPr>
          <a:xfrm>
            <a:off x="453126" y="1487421"/>
            <a:ext cx="2767467" cy="2659174"/>
          </a:xfrm>
        </p:spPr>
      </p:pic>
      <p:pic>
        <p:nvPicPr>
          <p:cNvPr id="10" name="Content Placeholder 1" descr="Slide 35 graph.png">
            <a:extLst>
              <a:ext uri="{FF2B5EF4-FFF2-40B4-BE49-F238E27FC236}">
                <a16:creationId xmlns:a16="http://schemas.microsoft.com/office/drawing/2014/main" id="{F21BF42A-995B-4013-878A-D9E30597F77D}"/>
              </a:ext>
            </a:extLst>
          </p:cNvPr>
          <p:cNvPicPr>
            <a:picLocks noChangeAspect="1"/>
          </p:cNvPicPr>
          <p:nvPr/>
        </p:nvPicPr>
        <p:blipFill>
          <a:blip r:embed="rId3" cstate="screen">
            <a:extLst>
              <a:ext uri="{28A0092B-C50C-407E-A947-70E740481C1C}">
                <a14:useLocalDpi xmlns:a14="http://schemas.microsoft.com/office/drawing/2010/main"/>
              </a:ext>
            </a:extLst>
          </a:blip>
          <a:srcRect l="-24372" r="-24372"/>
          <a:stretch>
            <a:fillRect/>
          </a:stretch>
        </p:blipFill>
        <p:spPr>
          <a:xfrm>
            <a:off x="942111" y="936600"/>
            <a:ext cx="8229600" cy="4525963"/>
          </a:xfrm>
          <a:prstGeom prst="rect">
            <a:avLst/>
          </a:prstGeom>
        </p:spPr>
      </p:pic>
      <p:sp>
        <p:nvSpPr>
          <p:cNvPr id="11" name="Content Placeholder 4">
            <a:extLst>
              <a:ext uri="{FF2B5EF4-FFF2-40B4-BE49-F238E27FC236}">
                <a16:creationId xmlns:a16="http://schemas.microsoft.com/office/drawing/2014/main" id="{53E7A68D-FE30-4B4E-A53D-8F6187604785}"/>
              </a:ext>
            </a:extLst>
          </p:cNvPr>
          <p:cNvSpPr txBox="1">
            <a:spLocks/>
          </p:cNvSpPr>
          <p:nvPr/>
        </p:nvSpPr>
        <p:spPr>
          <a:xfrm rot="18900000">
            <a:off x="697474" y="5541918"/>
            <a:ext cx="531340"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1917</a:t>
            </a:r>
          </a:p>
        </p:txBody>
      </p:sp>
      <p:sp>
        <p:nvSpPr>
          <p:cNvPr id="12" name="Content Placeholder 4">
            <a:extLst>
              <a:ext uri="{FF2B5EF4-FFF2-40B4-BE49-F238E27FC236}">
                <a16:creationId xmlns:a16="http://schemas.microsoft.com/office/drawing/2014/main" id="{F4D3E6FA-6C44-4B76-AFE2-55B2C16AE42C}"/>
              </a:ext>
            </a:extLst>
          </p:cNvPr>
          <p:cNvSpPr txBox="1">
            <a:spLocks/>
          </p:cNvSpPr>
          <p:nvPr/>
        </p:nvSpPr>
        <p:spPr>
          <a:xfrm rot="18900000">
            <a:off x="1100312" y="5638743"/>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en-US" sz="1200" b="1" dirty="0">
                <a:latin typeface="Arial Narrow"/>
                <a:cs typeface="Arial Narrow"/>
              </a:rPr>
              <a:t>1948-49</a:t>
            </a:r>
          </a:p>
        </p:txBody>
      </p:sp>
      <p:sp>
        <p:nvSpPr>
          <p:cNvPr id="13" name="Content Placeholder 4">
            <a:extLst>
              <a:ext uri="{FF2B5EF4-FFF2-40B4-BE49-F238E27FC236}">
                <a16:creationId xmlns:a16="http://schemas.microsoft.com/office/drawing/2014/main" id="{80CF479F-5A36-4CDB-8287-A4323C0F839D}"/>
              </a:ext>
            </a:extLst>
          </p:cNvPr>
          <p:cNvSpPr txBox="1">
            <a:spLocks/>
          </p:cNvSpPr>
          <p:nvPr/>
        </p:nvSpPr>
        <p:spPr>
          <a:xfrm rot="18900000">
            <a:off x="1439550" y="5601695"/>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1949-50</a:t>
            </a:r>
          </a:p>
        </p:txBody>
      </p:sp>
      <p:sp>
        <p:nvSpPr>
          <p:cNvPr id="14" name="Content Placeholder 4">
            <a:extLst>
              <a:ext uri="{FF2B5EF4-FFF2-40B4-BE49-F238E27FC236}">
                <a16:creationId xmlns:a16="http://schemas.microsoft.com/office/drawing/2014/main" id="{142D2E89-E889-4400-AB46-19A534E5642C}"/>
              </a:ext>
            </a:extLst>
          </p:cNvPr>
          <p:cNvSpPr txBox="1">
            <a:spLocks/>
          </p:cNvSpPr>
          <p:nvPr/>
        </p:nvSpPr>
        <p:spPr>
          <a:xfrm rot="18900000">
            <a:off x="1802956" y="5602257"/>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1954-55</a:t>
            </a:r>
          </a:p>
        </p:txBody>
      </p:sp>
      <p:sp>
        <p:nvSpPr>
          <p:cNvPr id="15" name="Content Placeholder 4">
            <a:extLst>
              <a:ext uri="{FF2B5EF4-FFF2-40B4-BE49-F238E27FC236}">
                <a16:creationId xmlns:a16="http://schemas.microsoft.com/office/drawing/2014/main" id="{454480AE-1784-41D8-BA11-85FC01F47122}"/>
              </a:ext>
            </a:extLst>
          </p:cNvPr>
          <p:cNvSpPr txBox="1">
            <a:spLocks/>
          </p:cNvSpPr>
          <p:nvPr/>
        </p:nvSpPr>
        <p:spPr>
          <a:xfrm rot="18900000">
            <a:off x="2279834" y="5607548"/>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1959-60</a:t>
            </a:r>
          </a:p>
        </p:txBody>
      </p:sp>
      <p:sp>
        <p:nvSpPr>
          <p:cNvPr id="16" name="Content Placeholder 4">
            <a:extLst>
              <a:ext uri="{FF2B5EF4-FFF2-40B4-BE49-F238E27FC236}">
                <a16:creationId xmlns:a16="http://schemas.microsoft.com/office/drawing/2014/main" id="{9A927785-1E59-4A07-AD31-0E84888F1C6B}"/>
              </a:ext>
            </a:extLst>
          </p:cNvPr>
          <p:cNvSpPr txBox="1">
            <a:spLocks/>
          </p:cNvSpPr>
          <p:nvPr/>
        </p:nvSpPr>
        <p:spPr>
          <a:xfrm rot="18900000">
            <a:off x="2786340" y="5607548"/>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1964-65</a:t>
            </a:r>
          </a:p>
        </p:txBody>
      </p:sp>
      <p:sp>
        <p:nvSpPr>
          <p:cNvPr id="17" name="Content Placeholder 4">
            <a:extLst>
              <a:ext uri="{FF2B5EF4-FFF2-40B4-BE49-F238E27FC236}">
                <a16:creationId xmlns:a16="http://schemas.microsoft.com/office/drawing/2014/main" id="{86AB7520-748D-4551-A96F-EBBC2C5F1951}"/>
              </a:ext>
            </a:extLst>
          </p:cNvPr>
          <p:cNvSpPr txBox="1">
            <a:spLocks/>
          </p:cNvSpPr>
          <p:nvPr/>
        </p:nvSpPr>
        <p:spPr>
          <a:xfrm rot="18900000">
            <a:off x="3732416" y="5607548"/>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1974-75</a:t>
            </a:r>
          </a:p>
        </p:txBody>
      </p:sp>
      <p:sp>
        <p:nvSpPr>
          <p:cNvPr id="18" name="Content Placeholder 4">
            <a:extLst>
              <a:ext uri="{FF2B5EF4-FFF2-40B4-BE49-F238E27FC236}">
                <a16:creationId xmlns:a16="http://schemas.microsoft.com/office/drawing/2014/main" id="{F438306D-72CC-4FE5-8566-F41725C6DB74}"/>
              </a:ext>
            </a:extLst>
          </p:cNvPr>
          <p:cNvSpPr txBox="1">
            <a:spLocks/>
          </p:cNvSpPr>
          <p:nvPr/>
        </p:nvSpPr>
        <p:spPr>
          <a:xfrm rot="18900000">
            <a:off x="4323928" y="5596964"/>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1979-80</a:t>
            </a:r>
          </a:p>
        </p:txBody>
      </p:sp>
      <p:sp>
        <p:nvSpPr>
          <p:cNvPr id="19" name="Content Placeholder 4">
            <a:extLst>
              <a:ext uri="{FF2B5EF4-FFF2-40B4-BE49-F238E27FC236}">
                <a16:creationId xmlns:a16="http://schemas.microsoft.com/office/drawing/2014/main" id="{4D32C3C3-AD8C-4008-8E1B-EAE6601A1384}"/>
              </a:ext>
            </a:extLst>
          </p:cNvPr>
          <p:cNvSpPr txBox="1">
            <a:spLocks/>
          </p:cNvSpPr>
          <p:nvPr/>
        </p:nvSpPr>
        <p:spPr>
          <a:xfrm rot="18900000">
            <a:off x="4744270" y="5601695"/>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1984-85</a:t>
            </a:r>
          </a:p>
        </p:txBody>
      </p:sp>
      <p:sp>
        <p:nvSpPr>
          <p:cNvPr id="20" name="Content Placeholder 4">
            <a:extLst>
              <a:ext uri="{FF2B5EF4-FFF2-40B4-BE49-F238E27FC236}">
                <a16:creationId xmlns:a16="http://schemas.microsoft.com/office/drawing/2014/main" id="{B2BA5BF6-C5AA-4DA0-B615-14DA4D00A24B}"/>
              </a:ext>
            </a:extLst>
          </p:cNvPr>
          <p:cNvSpPr txBox="1">
            <a:spLocks/>
          </p:cNvSpPr>
          <p:nvPr/>
        </p:nvSpPr>
        <p:spPr>
          <a:xfrm rot="18900000">
            <a:off x="5187612" y="5603401"/>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1989-90</a:t>
            </a:r>
          </a:p>
        </p:txBody>
      </p:sp>
      <p:sp>
        <p:nvSpPr>
          <p:cNvPr id="21" name="Content Placeholder 4">
            <a:extLst>
              <a:ext uri="{FF2B5EF4-FFF2-40B4-BE49-F238E27FC236}">
                <a16:creationId xmlns:a16="http://schemas.microsoft.com/office/drawing/2014/main" id="{415EF12F-31D7-417C-89B9-60EADA12B735}"/>
              </a:ext>
            </a:extLst>
          </p:cNvPr>
          <p:cNvSpPr txBox="1">
            <a:spLocks/>
          </p:cNvSpPr>
          <p:nvPr/>
        </p:nvSpPr>
        <p:spPr>
          <a:xfrm rot="18900000">
            <a:off x="5669151" y="5607550"/>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1994-95</a:t>
            </a:r>
          </a:p>
        </p:txBody>
      </p:sp>
      <p:sp>
        <p:nvSpPr>
          <p:cNvPr id="22" name="Content Placeholder 4">
            <a:extLst>
              <a:ext uri="{FF2B5EF4-FFF2-40B4-BE49-F238E27FC236}">
                <a16:creationId xmlns:a16="http://schemas.microsoft.com/office/drawing/2014/main" id="{241946ED-548A-4022-B8C6-5795405C2413}"/>
              </a:ext>
            </a:extLst>
          </p:cNvPr>
          <p:cNvSpPr txBox="1">
            <a:spLocks/>
          </p:cNvSpPr>
          <p:nvPr/>
        </p:nvSpPr>
        <p:spPr>
          <a:xfrm rot="18900000">
            <a:off x="5977252" y="5624218"/>
            <a:ext cx="88635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1999-2000</a:t>
            </a:r>
          </a:p>
        </p:txBody>
      </p:sp>
      <p:sp>
        <p:nvSpPr>
          <p:cNvPr id="23" name="Content Placeholder 4">
            <a:extLst>
              <a:ext uri="{FF2B5EF4-FFF2-40B4-BE49-F238E27FC236}">
                <a16:creationId xmlns:a16="http://schemas.microsoft.com/office/drawing/2014/main" id="{6027C8A9-C263-457B-A5B1-73CED78D0FB3}"/>
              </a:ext>
            </a:extLst>
          </p:cNvPr>
          <p:cNvSpPr txBox="1">
            <a:spLocks/>
          </p:cNvSpPr>
          <p:nvPr/>
        </p:nvSpPr>
        <p:spPr>
          <a:xfrm rot="18900000">
            <a:off x="6510634" y="5609517"/>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2004-05</a:t>
            </a:r>
          </a:p>
        </p:txBody>
      </p:sp>
      <p:sp>
        <p:nvSpPr>
          <p:cNvPr id="24" name="Content Placeholder 4">
            <a:extLst>
              <a:ext uri="{FF2B5EF4-FFF2-40B4-BE49-F238E27FC236}">
                <a16:creationId xmlns:a16="http://schemas.microsoft.com/office/drawing/2014/main" id="{F7B54EF8-EFEC-46B7-AD6B-E7D75EA3C76A}"/>
              </a:ext>
            </a:extLst>
          </p:cNvPr>
          <p:cNvSpPr txBox="1">
            <a:spLocks/>
          </p:cNvSpPr>
          <p:nvPr/>
        </p:nvSpPr>
        <p:spPr>
          <a:xfrm rot="18900000">
            <a:off x="6870368" y="5605282"/>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2009-10</a:t>
            </a:r>
          </a:p>
        </p:txBody>
      </p:sp>
      <p:sp>
        <p:nvSpPr>
          <p:cNvPr id="25" name="Content Placeholder 4">
            <a:extLst>
              <a:ext uri="{FF2B5EF4-FFF2-40B4-BE49-F238E27FC236}">
                <a16:creationId xmlns:a16="http://schemas.microsoft.com/office/drawing/2014/main" id="{53E79DD7-53A8-4D6A-9E64-2D9E2712B4B2}"/>
              </a:ext>
            </a:extLst>
          </p:cNvPr>
          <p:cNvSpPr txBox="1">
            <a:spLocks/>
          </p:cNvSpPr>
          <p:nvPr/>
        </p:nvSpPr>
        <p:spPr>
          <a:xfrm rot="18900000">
            <a:off x="7290486" y="5596393"/>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2014-15</a:t>
            </a:r>
          </a:p>
        </p:txBody>
      </p:sp>
      <p:sp>
        <p:nvSpPr>
          <p:cNvPr id="26" name="Content Placeholder 4">
            <a:extLst>
              <a:ext uri="{FF2B5EF4-FFF2-40B4-BE49-F238E27FC236}">
                <a16:creationId xmlns:a16="http://schemas.microsoft.com/office/drawing/2014/main" id="{44A9F219-80FC-4C6A-8353-91EC1DCBAAF3}"/>
              </a:ext>
            </a:extLst>
          </p:cNvPr>
          <p:cNvSpPr txBox="1">
            <a:spLocks/>
          </p:cNvSpPr>
          <p:nvPr/>
        </p:nvSpPr>
        <p:spPr>
          <a:xfrm rot="18900000">
            <a:off x="3229187" y="5604225"/>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1969-70</a:t>
            </a:r>
          </a:p>
        </p:txBody>
      </p:sp>
      <p:sp>
        <p:nvSpPr>
          <p:cNvPr id="27" name="Content Placeholder 4">
            <a:extLst>
              <a:ext uri="{FF2B5EF4-FFF2-40B4-BE49-F238E27FC236}">
                <a16:creationId xmlns:a16="http://schemas.microsoft.com/office/drawing/2014/main" id="{CAB38DF4-ECCB-4A2C-926D-9A2A06AF0E0B}"/>
              </a:ext>
            </a:extLst>
          </p:cNvPr>
          <p:cNvSpPr txBox="1">
            <a:spLocks/>
          </p:cNvSpPr>
          <p:nvPr/>
        </p:nvSpPr>
        <p:spPr>
          <a:xfrm>
            <a:off x="7876778" y="1140578"/>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250</a:t>
            </a:r>
          </a:p>
        </p:txBody>
      </p:sp>
      <p:sp>
        <p:nvSpPr>
          <p:cNvPr id="28" name="Content Placeholder 4">
            <a:extLst>
              <a:ext uri="{FF2B5EF4-FFF2-40B4-BE49-F238E27FC236}">
                <a16:creationId xmlns:a16="http://schemas.microsoft.com/office/drawing/2014/main" id="{B4B08580-E369-4F2B-8D30-1C0DA4EAA7EA}"/>
              </a:ext>
            </a:extLst>
          </p:cNvPr>
          <p:cNvSpPr txBox="1">
            <a:spLocks/>
          </p:cNvSpPr>
          <p:nvPr/>
        </p:nvSpPr>
        <p:spPr>
          <a:xfrm>
            <a:off x="7868902" y="2003712"/>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200</a:t>
            </a:r>
          </a:p>
        </p:txBody>
      </p:sp>
      <p:sp>
        <p:nvSpPr>
          <p:cNvPr id="29" name="Content Placeholder 4">
            <a:extLst>
              <a:ext uri="{FF2B5EF4-FFF2-40B4-BE49-F238E27FC236}">
                <a16:creationId xmlns:a16="http://schemas.microsoft.com/office/drawing/2014/main" id="{49D6EA6C-A3F1-4FF8-9386-3D90065DD525}"/>
              </a:ext>
            </a:extLst>
          </p:cNvPr>
          <p:cNvSpPr txBox="1">
            <a:spLocks/>
          </p:cNvSpPr>
          <p:nvPr/>
        </p:nvSpPr>
        <p:spPr>
          <a:xfrm>
            <a:off x="7876778" y="2887791"/>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150</a:t>
            </a:r>
          </a:p>
        </p:txBody>
      </p:sp>
      <p:sp>
        <p:nvSpPr>
          <p:cNvPr id="30" name="Content Placeholder 4">
            <a:extLst>
              <a:ext uri="{FF2B5EF4-FFF2-40B4-BE49-F238E27FC236}">
                <a16:creationId xmlns:a16="http://schemas.microsoft.com/office/drawing/2014/main" id="{C732832C-DA18-43D6-8DC8-1114792A1B42}"/>
              </a:ext>
            </a:extLst>
          </p:cNvPr>
          <p:cNvSpPr txBox="1">
            <a:spLocks/>
          </p:cNvSpPr>
          <p:nvPr/>
        </p:nvSpPr>
        <p:spPr>
          <a:xfrm>
            <a:off x="7868902" y="3719063"/>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100</a:t>
            </a:r>
          </a:p>
        </p:txBody>
      </p:sp>
      <p:sp>
        <p:nvSpPr>
          <p:cNvPr id="31" name="Content Placeholder 4">
            <a:extLst>
              <a:ext uri="{FF2B5EF4-FFF2-40B4-BE49-F238E27FC236}">
                <a16:creationId xmlns:a16="http://schemas.microsoft.com/office/drawing/2014/main" id="{F163EE93-ABB2-4DD4-9FB6-4822C9C25E73}"/>
              </a:ext>
            </a:extLst>
          </p:cNvPr>
          <p:cNvSpPr txBox="1">
            <a:spLocks/>
          </p:cNvSpPr>
          <p:nvPr/>
        </p:nvSpPr>
        <p:spPr>
          <a:xfrm>
            <a:off x="7868902" y="4516661"/>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50</a:t>
            </a:r>
          </a:p>
        </p:txBody>
      </p:sp>
      <p:sp>
        <p:nvSpPr>
          <p:cNvPr id="32" name="Content Placeholder 4">
            <a:extLst>
              <a:ext uri="{FF2B5EF4-FFF2-40B4-BE49-F238E27FC236}">
                <a16:creationId xmlns:a16="http://schemas.microsoft.com/office/drawing/2014/main" id="{D7716D6A-5B25-468A-B785-6075E37EB131}"/>
              </a:ext>
            </a:extLst>
          </p:cNvPr>
          <p:cNvSpPr txBox="1">
            <a:spLocks/>
          </p:cNvSpPr>
          <p:nvPr/>
        </p:nvSpPr>
        <p:spPr>
          <a:xfrm>
            <a:off x="7876778" y="5287421"/>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0</a:t>
            </a:r>
          </a:p>
        </p:txBody>
      </p:sp>
      <p:sp>
        <p:nvSpPr>
          <p:cNvPr id="34" name="Content Placeholder 4">
            <a:extLst>
              <a:ext uri="{FF2B5EF4-FFF2-40B4-BE49-F238E27FC236}">
                <a16:creationId xmlns:a16="http://schemas.microsoft.com/office/drawing/2014/main" id="{BAAEB176-D8D5-4E67-A828-33E27E794B56}"/>
              </a:ext>
            </a:extLst>
          </p:cNvPr>
          <p:cNvSpPr txBox="1">
            <a:spLocks/>
          </p:cNvSpPr>
          <p:nvPr/>
        </p:nvSpPr>
        <p:spPr>
          <a:xfrm rot="16200000">
            <a:off x="7675476" y="1333305"/>
            <a:ext cx="1548111"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b="1" cap="all" baseline="30000" dirty="0">
                <a:latin typeface="Arial Narrow"/>
              </a:rPr>
              <a:t>millions of dollars</a:t>
            </a:r>
          </a:p>
        </p:txBody>
      </p:sp>
      <p:sp>
        <p:nvSpPr>
          <p:cNvPr id="33" name="Rectangle 7">
            <a:extLst>
              <a:ext uri="{FF2B5EF4-FFF2-40B4-BE49-F238E27FC236}">
                <a16:creationId xmlns:a16="http://schemas.microsoft.com/office/drawing/2014/main" id="{1DCCA382-C57C-44EC-BF11-3794C92780F1}"/>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6</a:t>
            </a:fld>
            <a:endParaRPr lang="en-US" altLang="en-US" dirty="0">
              <a:solidFill>
                <a:srgbClr val="0070C0"/>
              </a:solidFill>
            </a:endParaRPr>
          </a:p>
        </p:txBody>
      </p:sp>
    </p:spTree>
    <p:extLst>
      <p:ext uri="{BB962C8B-B14F-4D97-AF65-F5344CB8AC3E}">
        <p14:creationId xmlns:p14="http://schemas.microsoft.com/office/powerpoint/2010/main" val="2403339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5400" dirty="0"/>
              <a:t>Polio Eradication</a:t>
            </a:r>
          </a:p>
        </p:txBody>
      </p:sp>
      <p:sp>
        <p:nvSpPr>
          <p:cNvPr id="2" name="Slide Number Placeholder 3">
            <a:extLst>
              <a:ext uri="{FF2B5EF4-FFF2-40B4-BE49-F238E27FC236}">
                <a16:creationId xmlns:a16="http://schemas.microsoft.com/office/drawing/2014/main" id="{02F93AB8-D5F7-45AD-800E-71BBDDC7F2AA}"/>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60</a:t>
            </a:fld>
            <a:endParaRPr lang="en-US" altLang="en-US" dirty="0">
              <a:solidFill>
                <a:srgbClr val="0070C0"/>
              </a:solidFill>
            </a:endParaRPr>
          </a:p>
        </p:txBody>
      </p:sp>
    </p:spTree>
    <p:extLst>
      <p:ext uri="{BB962C8B-B14F-4D97-AF65-F5344CB8AC3E}">
        <p14:creationId xmlns:p14="http://schemas.microsoft.com/office/powerpoint/2010/main" val="42398782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p:txBody>
          <a:bodyPr>
            <a:normAutofit/>
          </a:bodyPr>
          <a:lstStyle/>
          <a:p>
            <a:pPr>
              <a:lnSpc>
                <a:spcPct val="90000"/>
              </a:lnSpc>
            </a:pPr>
            <a:r>
              <a:rPr lang="en-GB" sz="3700" dirty="0"/>
              <a:t>Polio Update</a:t>
            </a:r>
          </a:p>
        </p:txBody>
      </p:sp>
      <p:sp>
        <p:nvSpPr>
          <p:cNvPr id="2" name="Slide Number Placeholder 3">
            <a:extLst>
              <a:ext uri="{FF2B5EF4-FFF2-40B4-BE49-F238E27FC236}">
                <a16:creationId xmlns:a16="http://schemas.microsoft.com/office/drawing/2014/main" id="{12A093B7-B076-4ABF-92CA-A032EB2C82E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FD35DA8-0420-4EAB-8744-160CF11CB095}" type="slidenum">
              <a:rPr kumimoji="0" lang="en-US" altLang="en-US" sz="2400" b="0" i="0" u="none" strike="noStrike" kern="1200" cap="none" spc="0" normalizeH="0" baseline="0" noProof="0" smtClean="0">
                <a:ln>
                  <a:noFill/>
                </a:ln>
                <a:solidFill>
                  <a:srgbClr val="0070C0"/>
                </a:solidFill>
                <a:effectLst/>
                <a:uLnTx/>
                <a:uFillTx/>
                <a:latin typeface="Arial" panose="020B0604020202020204" pitchFamily="34" charset="0"/>
                <a:ea typeface="ヒラギノ角ゴ Pro W3" pitchFamily="-8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en-US" altLang="en-US" sz="2400" b="0" i="0" u="none" strike="noStrike" kern="1200" cap="none" spc="0" normalizeH="0" baseline="0" noProof="0" dirty="0">
              <a:ln>
                <a:noFill/>
              </a:ln>
              <a:solidFill>
                <a:srgbClr val="0070C0"/>
              </a:solidFill>
              <a:effectLst/>
              <a:uLnTx/>
              <a:uFillTx/>
              <a:latin typeface="Arial" panose="020B0604020202020204" pitchFamily="34" charset="0"/>
              <a:ea typeface="ヒラギノ角ゴ Pro W3" pitchFamily="-84" charset="-128"/>
              <a:cs typeface="+mn-cs"/>
            </a:endParaRPr>
          </a:p>
        </p:txBody>
      </p:sp>
      <p:sp>
        <p:nvSpPr>
          <p:cNvPr id="5" name="Content Placeholder 4">
            <a:extLst>
              <a:ext uri="{FF2B5EF4-FFF2-40B4-BE49-F238E27FC236}">
                <a16:creationId xmlns:a16="http://schemas.microsoft.com/office/drawing/2014/main" id="{DDB2A2F0-1F07-440C-AB1A-B67C4B53CBAA}"/>
              </a:ext>
            </a:extLst>
          </p:cNvPr>
          <p:cNvSpPr>
            <a:spLocks noGrp="1"/>
          </p:cNvSpPr>
          <p:nvPr>
            <p:ph idx="1"/>
          </p:nvPr>
        </p:nvSpPr>
        <p:spPr>
          <a:xfrm>
            <a:off x="3962400" y="1308299"/>
            <a:ext cx="4552950" cy="4640981"/>
          </a:xfrm>
        </p:spPr>
        <p:txBody>
          <a:bodyPr>
            <a:normAutofit/>
          </a:bodyPr>
          <a:lstStyle/>
          <a:p>
            <a:r>
              <a:rPr lang="en-GB" sz="2400" dirty="0"/>
              <a:t>Africa declared Polio Free – August 2020</a:t>
            </a:r>
          </a:p>
          <a:p>
            <a:r>
              <a:rPr lang="en-GB" sz="2400" dirty="0"/>
              <a:t>World Polio Day 24</a:t>
            </a:r>
            <a:r>
              <a:rPr lang="en-GB" sz="2400" baseline="30000" dirty="0"/>
              <a:t>th</a:t>
            </a:r>
            <a:r>
              <a:rPr lang="en-GB" sz="2400" dirty="0"/>
              <a:t> October</a:t>
            </a:r>
          </a:p>
          <a:p>
            <a:r>
              <a:rPr lang="en-GB" sz="2400" dirty="0"/>
              <a:t>Two countries Polio endemic…</a:t>
            </a:r>
          </a:p>
          <a:p>
            <a:r>
              <a:rPr lang="en-GB" sz="2400" dirty="0"/>
              <a:t>See </a:t>
            </a:r>
            <a:r>
              <a:rPr lang="en-GB" sz="2400" dirty="0">
                <a:hlinkClick r:id="rId2"/>
              </a:rPr>
              <a:t>https://polioeradication.org</a:t>
            </a:r>
            <a:r>
              <a:rPr lang="en-GB" sz="2400" dirty="0"/>
              <a:t> for updates</a:t>
            </a:r>
          </a:p>
        </p:txBody>
      </p:sp>
      <p:pic>
        <p:nvPicPr>
          <p:cNvPr id="12" name="Picture 11">
            <a:extLst>
              <a:ext uri="{FF2B5EF4-FFF2-40B4-BE49-F238E27FC236}">
                <a16:creationId xmlns:a16="http://schemas.microsoft.com/office/drawing/2014/main" id="{7378BB7B-F4AC-403D-9C5E-39123BE68B4A}"/>
              </a:ext>
            </a:extLst>
          </p:cNvPr>
          <p:cNvPicPr>
            <a:picLocks noChangeAspect="1"/>
          </p:cNvPicPr>
          <p:nvPr/>
        </p:nvPicPr>
        <p:blipFill>
          <a:blip r:embed="rId3"/>
          <a:stretch>
            <a:fillRect/>
          </a:stretch>
        </p:blipFill>
        <p:spPr>
          <a:xfrm>
            <a:off x="228600" y="1308298"/>
            <a:ext cx="3564721" cy="4640981"/>
          </a:xfrm>
          <a:prstGeom prst="rect">
            <a:avLst/>
          </a:prstGeom>
        </p:spPr>
      </p:pic>
      <p:pic>
        <p:nvPicPr>
          <p:cNvPr id="13" name="Picture 12">
            <a:extLst>
              <a:ext uri="{FF2B5EF4-FFF2-40B4-BE49-F238E27FC236}">
                <a16:creationId xmlns:a16="http://schemas.microsoft.com/office/drawing/2014/main" id="{75006F31-E480-47A5-BF31-71B00A7AC82B}"/>
              </a:ext>
            </a:extLst>
          </p:cNvPr>
          <p:cNvPicPr>
            <a:picLocks noChangeAspect="1"/>
          </p:cNvPicPr>
          <p:nvPr/>
        </p:nvPicPr>
        <p:blipFill>
          <a:blip r:embed="rId4"/>
          <a:stretch>
            <a:fillRect/>
          </a:stretch>
        </p:blipFill>
        <p:spPr>
          <a:xfrm>
            <a:off x="5734050" y="4191000"/>
            <a:ext cx="1447800" cy="1447800"/>
          </a:xfrm>
          <a:prstGeom prst="rect">
            <a:avLst/>
          </a:prstGeom>
        </p:spPr>
      </p:pic>
    </p:spTree>
    <p:extLst>
      <p:ext uri="{BB962C8B-B14F-4D97-AF65-F5344CB8AC3E}">
        <p14:creationId xmlns:p14="http://schemas.microsoft.com/office/powerpoint/2010/main" val="33380006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a:xfrm>
            <a:off x="4572000" y="125529"/>
            <a:ext cx="4181474" cy="896565"/>
          </a:xfrm>
        </p:spPr>
        <p:txBody>
          <a:bodyPr>
            <a:normAutofit/>
          </a:bodyPr>
          <a:lstStyle/>
          <a:p>
            <a:pPr>
              <a:lnSpc>
                <a:spcPct val="90000"/>
              </a:lnSpc>
            </a:pPr>
            <a:r>
              <a:rPr lang="en-GB" sz="3700" dirty="0"/>
              <a:t>Broadcast Events</a:t>
            </a:r>
          </a:p>
        </p:txBody>
      </p:sp>
      <p:sp>
        <p:nvSpPr>
          <p:cNvPr id="2" name="Slide Number Placeholder 3">
            <a:extLst>
              <a:ext uri="{FF2B5EF4-FFF2-40B4-BE49-F238E27FC236}">
                <a16:creationId xmlns:a16="http://schemas.microsoft.com/office/drawing/2014/main" id="{12A093B7-B076-4ABF-92CA-A032EB2C82E2}"/>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FD35DA8-0420-4EAB-8744-160CF11CB095}" type="slidenum">
              <a:rPr kumimoji="0" lang="en-US" altLang="en-US" sz="2400" b="0" i="0" u="none" strike="noStrike" kern="1200" cap="none" spc="0" normalizeH="0" baseline="0" noProof="0" smtClean="0">
                <a:ln>
                  <a:noFill/>
                </a:ln>
                <a:solidFill>
                  <a:srgbClr val="0070C0"/>
                </a:solidFill>
                <a:effectLst/>
                <a:uLnTx/>
                <a:uFillTx/>
                <a:latin typeface="Arial" panose="020B0604020202020204" pitchFamily="34" charset="0"/>
                <a:ea typeface="ヒラギノ角ゴ Pro W3" pitchFamily="-8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62</a:t>
            </a:fld>
            <a:endParaRPr kumimoji="0" lang="en-US" altLang="en-US" sz="2400" b="0" i="0" u="none" strike="noStrike" kern="1200" cap="none" spc="0" normalizeH="0" baseline="0" noProof="0" dirty="0">
              <a:ln>
                <a:noFill/>
              </a:ln>
              <a:solidFill>
                <a:srgbClr val="0070C0"/>
              </a:solidFill>
              <a:effectLst/>
              <a:uLnTx/>
              <a:uFillTx/>
              <a:latin typeface="Arial" panose="020B0604020202020204" pitchFamily="34" charset="0"/>
              <a:ea typeface="ヒラギノ角ゴ Pro W3" pitchFamily="-84" charset="-128"/>
              <a:cs typeface="+mn-cs"/>
            </a:endParaRPr>
          </a:p>
        </p:txBody>
      </p:sp>
      <p:sp>
        <p:nvSpPr>
          <p:cNvPr id="8" name="Content Placeholder 7">
            <a:extLst>
              <a:ext uri="{FF2B5EF4-FFF2-40B4-BE49-F238E27FC236}">
                <a16:creationId xmlns:a16="http://schemas.microsoft.com/office/drawing/2014/main" id="{CA52E937-1C39-45F2-A3BF-F9C483241E35}"/>
              </a:ext>
            </a:extLst>
          </p:cNvPr>
          <p:cNvSpPr>
            <a:spLocks noGrp="1"/>
          </p:cNvSpPr>
          <p:nvPr>
            <p:ph idx="1"/>
          </p:nvPr>
        </p:nvSpPr>
        <p:spPr>
          <a:xfrm>
            <a:off x="3886200" y="1656998"/>
            <a:ext cx="5029200" cy="1010002"/>
          </a:xfrm>
        </p:spPr>
        <p:txBody>
          <a:bodyPr>
            <a:normAutofit/>
          </a:bodyPr>
          <a:lstStyle/>
          <a:p>
            <a:pPr marL="0" indent="0">
              <a:buNone/>
            </a:pPr>
            <a:r>
              <a:rPr lang="en-GB" dirty="0"/>
              <a:t>Recordings available via </a:t>
            </a:r>
            <a:r>
              <a:rPr lang="en-GB" dirty="0" err="1">
                <a:hlinkClick r:id="rId2"/>
              </a:rPr>
              <a:t>RotaryGBI</a:t>
            </a:r>
            <a:r>
              <a:rPr lang="en-GB" dirty="0">
                <a:hlinkClick r:id="rId2"/>
              </a:rPr>
              <a:t> Channel </a:t>
            </a:r>
            <a:r>
              <a:rPr lang="en-GB" dirty="0"/>
              <a:t>on YouTube</a:t>
            </a:r>
          </a:p>
          <a:p>
            <a:endParaRPr lang="en-GB" dirty="0"/>
          </a:p>
        </p:txBody>
      </p:sp>
      <p:pic>
        <p:nvPicPr>
          <p:cNvPr id="14" name="Picture 13" descr="Graphical user interface, website&#10;&#10;Description automatically generated">
            <a:extLst>
              <a:ext uri="{FF2B5EF4-FFF2-40B4-BE49-F238E27FC236}">
                <a16:creationId xmlns:a16="http://schemas.microsoft.com/office/drawing/2014/main" id="{A049438D-F0AB-4E08-AEFF-9995F1A4D7A9}"/>
              </a:ext>
            </a:extLst>
          </p:cNvPr>
          <p:cNvPicPr>
            <a:picLocks noChangeAspect="1"/>
          </p:cNvPicPr>
          <p:nvPr/>
        </p:nvPicPr>
        <p:blipFill>
          <a:blip r:embed="rId3"/>
          <a:stretch>
            <a:fillRect/>
          </a:stretch>
        </p:blipFill>
        <p:spPr>
          <a:xfrm>
            <a:off x="1143000" y="206480"/>
            <a:ext cx="2285999" cy="3222520"/>
          </a:xfrm>
          <a:prstGeom prst="rect">
            <a:avLst/>
          </a:prstGeom>
        </p:spPr>
      </p:pic>
      <p:pic>
        <p:nvPicPr>
          <p:cNvPr id="5" name="Picture 4">
            <a:extLst>
              <a:ext uri="{FF2B5EF4-FFF2-40B4-BE49-F238E27FC236}">
                <a16:creationId xmlns:a16="http://schemas.microsoft.com/office/drawing/2014/main" id="{1B8B9505-2D46-4270-8D00-010D5C99A745}"/>
              </a:ext>
            </a:extLst>
          </p:cNvPr>
          <p:cNvPicPr>
            <a:picLocks noChangeAspect="1"/>
          </p:cNvPicPr>
          <p:nvPr/>
        </p:nvPicPr>
        <p:blipFill>
          <a:blip r:embed="rId4"/>
          <a:stretch>
            <a:fillRect/>
          </a:stretch>
        </p:blipFill>
        <p:spPr>
          <a:xfrm>
            <a:off x="609600" y="3581400"/>
            <a:ext cx="3352800" cy="2319670"/>
          </a:xfrm>
          <a:prstGeom prst="rect">
            <a:avLst/>
          </a:prstGeom>
        </p:spPr>
      </p:pic>
      <p:pic>
        <p:nvPicPr>
          <p:cNvPr id="6" name="Picture 5">
            <a:extLst>
              <a:ext uri="{FF2B5EF4-FFF2-40B4-BE49-F238E27FC236}">
                <a16:creationId xmlns:a16="http://schemas.microsoft.com/office/drawing/2014/main" id="{F711BA23-A76B-4D7C-8654-6BBC1C4DF5B4}"/>
              </a:ext>
            </a:extLst>
          </p:cNvPr>
          <p:cNvPicPr>
            <a:picLocks noChangeAspect="1"/>
          </p:cNvPicPr>
          <p:nvPr/>
        </p:nvPicPr>
        <p:blipFill>
          <a:blip r:embed="rId5"/>
          <a:stretch>
            <a:fillRect/>
          </a:stretch>
        </p:blipFill>
        <p:spPr>
          <a:xfrm>
            <a:off x="5860380" y="3733800"/>
            <a:ext cx="1766639" cy="1766639"/>
          </a:xfrm>
          <a:prstGeom prst="rect">
            <a:avLst/>
          </a:prstGeom>
        </p:spPr>
      </p:pic>
    </p:spTree>
    <p:extLst>
      <p:ext uri="{BB962C8B-B14F-4D97-AF65-F5344CB8AC3E}">
        <p14:creationId xmlns:p14="http://schemas.microsoft.com/office/powerpoint/2010/main" val="4595813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 District 1060 Perspective</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400800" cy="1636656"/>
          </a:xfrm>
        </p:spPr>
        <p:txBody>
          <a:bodyPr>
            <a:normAutofit/>
          </a:bodyPr>
          <a:lstStyle/>
          <a:p>
            <a:r>
              <a:rPr lang="en-GB" sz="4000" dirty="0"/>
              <a:t>Steve McConnell</a:t>
            </a:r>
          </a:p>
          <a:p>
            <a:r>
              <a:rPr lang="en-GB" sz="2800" dirty="0"/>
              <a:t>End Polio Now Officer</a:t>
            </a:r>
          </a:p>
        </p:txBody>
      </p:sp>
    </p:spTree>
    <p:extLst>
      <p:ext uri="{BB962C8B-B14F-4D97-AF65-F5344CB8AC3E}">
        <p14:creationId xmlns:p14="http://schemas.microsoft.com/office/powerpoint/2010/main" val="18562307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 How to get your Crocus Corms</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400800" cy="1636656"/>
          </a:xfrm>
        </p:spPr>
        <p:txBody>
          <a:bodyPr>
            <a:normAutofit/>
          </a:bodyPr>
          <a:lstStyle/>
          <a:p>
            <a:r>
              <a:rPr lang="en-GB" sz="4000" dirty="0"/>
              <a:t>Peter Ramage</a:t>
            </a:r>
          </a:p>
          <a:p>
            <a:r>
              <a:rPr lang="en-GB" sz="2800" dirty="0"/>
              <a:t>District Rotary Foundation Chairman</a:t>
            </a:r>
          </a:p>
        </p:txBody>
      </p:sp>
    </p:spTree>
    <p:extLst>
      <p:ext uri="{BB962C8B-B14F-4D97-AF65-F5344CB8AC3E}">
        <p14:creationId xmlns:p14="http://schemas.microsoft.com/office/powerpoint/2010/main" val="16364999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5400" dirty="0"/>
              <a:t>Peace</a:t>
            </a:r>
          </a:p>
        </p:txBody>
      </p:sp>
      <p:sp>
        <p:nvSpPr>
          <p:cNvPr id="2" name="Slide Number Placeholder 3">
            <a:extLst>
              <a:ext uri="{FF2B5EF4-FFF2-40B4-BE49-F238E27FC236}">
                <a16:creationId xmlns:a16="http://schemas.microsoft.com/office/drawing/2014/main" id="{81F20EBC-5C58-4B8F-A660-ABDCF364511A}"/>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65</a:t>
            </a:fld>
            <a:endParaRPr lang="en-US" altLang="en-US" dirty="0">
              <a:solidFill>
                <a:srgbClr val="0070C0"/>
              </a:solidFill>
            </a:endParaRPr>
          </a:p>
        </p:txBody>
      </p:sp>
    </p:spTree>
    <p:extLst>
      <p:ext uri="{BB962C8B-B14F-4D97-AF65-F5344CB8AC3E}">
        <p14:creationId xmlns:p14="http://schemas.microsoft.com/office/powerpoint/2010/main" val="38425496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4000" dirty="0"/>
              <a:t>Rotary World Peace Fellows</a:t>
            </a:r>
          </a:p>
        </p:txBody>
      </p:sp>
      <p:sp>
        <p:nvSpPr>
          <p:cNvPr id="2" name="Slide Number Placeholder 3">
            <a:extLst>
              <a:ext uri="{FF2B5EF4-FFF2-40B4-BE49-F238E27FC236}">
                <a16:creationId xmlns:a16="http://schemas.microsoft.com/office/drawing/2014/main" id="{2451C5D7-C2A6-4980-A149-A02DD8F5599E}"/>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66</a:t>
            </a:fld>
            <a:endParaRPr lang="en-US" altLang="en-US" dirty="0">
              <a:solidFill>
                <a:srgbClr val="0070C0"/>
              </a:solidFill>
            </a:endParaRPr>
          </a:p>
        </p:txBody>
      </p:sp>
    </p:spTree>
    <p:extLst>
      <p:ext uri="{BB962C8B-B14F-4D97-AF65-F5344CB8AC3E}">
        <p14:creationId xmlns:p14="http://schemas.microsoft.com/office/powerpoint/2010/main" val="25035889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 XIII Peace Fellows</a:t>
            </a:r>
          </a:p>
        </p:txBody>
      </p:sp>
      <p:pic>
        <p:nvPicPr>
          <p:cNvPr id="1026" name="Picture 2" descr="C:\Users\hollowar\Desktop\Group Fellows Photo both classe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518"/>
          <a:stretch/>
        </p:blipFill>
        <p:spPr bwMode="auto">
          <a:xfrm>
            <a:off x="342827" y="1412776"/>
            <a:ext cx="8458346" cy="4536504"/>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3">
            <a:extLst>
              <a:ext uri="{FF2B5EF4-FFF2-40B4-BE49-F238E27FC236}">
                <a16:creationId xmlns:a16="http://schemas.microsoft.com/office/drawing/2014/main" id="{6965D8A6-E481-4BCF-953B-FB413EAB2873}"/>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67</a:t>
            </a:fld>
            <a:endParaRPr lang="en-US" altLang="en-US" dirty="0">
              <a:solidFill>
                <a:srgbClr val="0070C0"/>
              </a:solidFill>
            </a:endParaRPr>
          </a:p>
        </p:txBody>
      </p:sp>
    </p:spTree>
    <p:extLst>
      <p:ext uri="{BB962C8B-B14F-4D97-AF65-F5344CB8AC3E}">
        <p14:creationId xmlns:p14="http://schemas.microsoft.com/office/powerpoint/2010/main" val="22520217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Meg Fenton (2015)</a:t>
            </a:r>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tretch/>
        </p:blipFill>
        <p:spPr>
          <a:xfrm>
            <a:off x="628650" y="1411145"/>
            <a:ext cx="7886700" cy="4435759"/>
          </a:xfrm>
        </p:spPr>
      </p:pic>
      <p:sp>
        <p:nvSpPr>
          <p:cNvPr id="6" name="Slide Number Placeholder 3">
            <a:extLst>
              <a:ext uri="{FF2B5EF4-FFF2-40B4-BE49-F238E27FC236}">
                <a16:creationId xmlns:a16="http://schemas.microsoft.com/office/drawing/2014/main" id="{8A5F3B22-239F-45CE-9FCD-BCC7A02AEBBB}"/>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68</a:t>
            </a:fld>
            <a:endParaRPr lang="en-US" altLang="en-US" dirty="0">
              <a:solidFill>
                <a:srgbClr val="0070C0"/>
              </a:solidFill>
            </a:endParaRPr>
          </a:p>
        </p:txBody>
      </p:sp>
    </p:spTree>
    <p:extLst>
      <p:ext uri="{BB962C8B-B14F-4D97-AF65-F5344CB8AC3E}">
        <p14:creationId xmlns:p14="http://schemas.microsoft.com/office/powerpoint/2010/main" val="37911575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latin typeface="Arial Narrow" pitchFamily="34" charset="0"/>
              </a:rPr>
              <a:t>Rotarian Action Group for Peace: PeaceHUB map</a:t>
            </a:r>
          </a:p>
        </p:txBody>
      </p:sp>
      <p:sp>
        <p:nvSpPr>
          <p:cNvPr id="6" name="TextBox 5"/>
          <p:cNvSpPr txBox="1"/>
          <p:nvPr/>
        </p:nvSpPr>
        <p:spPr>
          <a:xfrm>
            <a:off x="701458" y="1295400"/>
            <a:ext cx="7985342" cy="1643527"/>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rPr>
              <a:t>Rotarian Action Group for Peace</a:t>
            </a:r>
          </a:p>
          <a:p>
            <a:pPr marL="0" marR="0" lvl="0" indent="0" algn="l" defTabSz="457200" rtl="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rPr>
              <a:t>	Mission: Serve as a resource to Rotarians, Rotary clubs, </a:t>
            </a:r>
          </a:p>
          <a:p>
            <a:pPr marL="0" marR="0" lvl="1" indent="0" algn="l" defTabSz="457200" rtl="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rPr>
              <a:t>and districts by supporting the peace work of Rotarians worldwide.</a:t>
            </a:r>
          </a:p>
          <a:p>
            <a:pPr marL="0" marR="0" lvl="1" indent="0" algn="l" defTabSz="457200" rtl="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hlinkClick r:id="rId3"/>
              </a:rPr>
              <a:t>www.Rotarianactiongroupforpeace.org</a:t>
            </a:r>
            <a:endPar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Arial Narrow" pitchFamily="34" charset="0"/>
              <a:ea typeface="+mn-ea"/>
              <a:cs typeface="Arial" panose="020B0604020202020204" pitchFamily="34" charset="0"/>
            </a:endParaRP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2828" y="1295400"/>
            <a:ext cx="121920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A close up of a map&#10;&#10;Description automatically generated">
            <a:extLst>
              <a:ext uri="{FF2B5EF4-FFF2-40B4-BE49-F238E27FC236}">
                <a16:creationId xmlns:a16="http://schemas.microsoft.com/office/drawing/2014/main" id="{9149BDAF-3DD1-494C-BDAC-C84D5743DBAA}"/>
              </a:ext>
            </a:extLst>
          </p:cNvPr>
          <p:cNvPicPr>
            <a:picLocks noChangeAspect="1"/>
          </p:cNvPicPr>
          <p:nvPr/>
        </p:nvPicPr>
        <p:blipFill>
          <a:blip r:embed="rId5"/>
          <a:stretch>
            <a:fillRect/>
          </a:stretch>
        </p:blipFill>
        <p:spPr>
          <a:xfrm>
            <a:off x="2362200" y="2800696"/>
            <a:ext cx="6248400" cy="3203174"/>
          </a:xfrm>
          <a:prstGeom prst="rect">
            <a:avLst/>
          </a:prstGeom>
        </p:spPr>
      </p:pic>
      <p:pic>
        <p:nvPicPr>
          <p:cNvPr id="8" name="Picture 7">
            <a:extLst>
              <a:ext uri="{FF2B5EF4-FFF2-40B4-BE49-F238E27FC236}">
                <a16:creationId xmlns:a16="http://schemas.microsoft.com/office/drawing/2014/main" id="{9E7FB2C3-DCF7-44A1-9DC9-ABFA69CFCFFA}"/>
              </a:ext>
            </a:extLst>
          </p:cNvPr>
          <p:cNvPicPr>
            <a:picLocks noChangeAspect="1"/>
          </p:cNvPicPr>
          <p:nvPr/>
        </p:nvPicPr>
        <p:blipFill>
          <a:blip r:embed="rId6"/>
          <a:stretch>
            <a:fillRect/>
          </a:stretch>
        </p:blipFill>
        <p:spPr>
          <a:xfrm>
            <a:off x="381000" y="3616361"/>
            <a:ext cx="1571844" cy="1571844"/>
          </a:xfrm>
          <a:prstGeom prst="rect">
            <a:avLst/>
          </a:prstGeom>
        </p:spPr>
      </p:pic>
      <p:sp>
        <p:nvSpPr>
          <p:cNvPr id="7" name="Slide Number Placeholder 3">
            <a:extLst>
              <a:ext uri="{FF2B5EF4-FFF2-40B4-BE49-F238E27FC236}">
                <a16:creationId xmlns:a16="http://schemas.microsoft.com/office/drawing/2014/main" id="{8200B3CA-83CE-476A-BBD4-9FBAC1AC2D44}"/>
              </a:ext>
            </a:extLst>
          </p:cNvPr>
          <p:cNvSpPr txBox="1">
            <a:spLocks/>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CFD35DA8-0420-4EAB-8744-160CF11CB095}" type="slidenum">
              <a:rPr lang="en-US" altLang="en-US" smtClean="0">
                <a:solidFill>
                  <a:srgbClr val="0070C0"/>
                </a:solidFill>
              </a:rPr>
              <a:pPr algn="r"/>
              <a:t>69</a:t>
            </a:fld>
            <a:endParaRPr lang="en-US" altLang="en-US" dirty="0">
              <a:solidFill>
                <a:srgbClr val="0070C0"/>
              </a:solidFill>
            </a:endParaRPr>
          </a:p>
        </p:txBody>
      </p:sp>
    </p:spTree>
    <p:extLst>
      <p:ext uri="{BB962C8B-B14F-4D97-AF65-F5344CB8AC3E}">
        <p14:creationId xmlns:p14="http://schemas.microsoft.com/office/powerpoint/2010/main" val="346735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First Programme – Scholarships</a:t>
            </a:r>
          </a:p>
        </p:txBody>
      </p:sp>
      <p:pic>
        <p:nvPicPr>
          <p:cNvPr id="33" name="Content Placeholder 4">
            <a:extLst>
              <a:ext uri="{FF2B5EF4-FFF2-40B4-BE49-F238E27FC236}">
                <a16:creationId xmlns:a16="http://schemas.microsoft.com/office/drawing/2014/main" id="{B7B26A83-A6FB-4BE6-B0C4-1F790FB51E03}"/>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218605" y="1308100"/>
            <a:ext cx="6706790" cy="4641850"/>
          </a:xfrm>
          <a:effectLst>
            <a:outerShdw blurRad="50800" dist="50800" dir="3960000" algn="t" rotWithShape="0">
              <a:prstClr val="black">
                <a:alpha val="40000"/>
              </a:prstClr>
            </a:outerShdw>
          </a:effectLst>
        </p:spPr>
      </p:pic>
      <p:sp>
        <p:nvSpPr>
          <p:cNvPr id="5" name="Rectangle 7">
            <a:extLst>
              <a:ext uri="{FF2B5EF4-FFF2-40B4-BE49-F238E27FC236}">
                <a16:creationId xmlns:a16="http://schemas.microsoft.com/office/drawing/2014/main" id="{FA17B0FE-E215-4985-89BF-03CB40CB3760}"/>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7</a:t>
            </a:fld>
            <a:endParaRPr lang="en-US" altLang="en-US" dirty="0">
              <a:solidFill>
                <a:srgbClr val="0070C0"/>
              </a:solidFill>
            </a:endParaRPr>
          </a:p>
        </p:txBody>
      </p:sp>
    </p:spTree>
    <p:extLst>
      <p:ext uri="{BB962C8B-B14F-4D97-AF65-F5344CB8AC3E}">
        <p14:creationId xmlns:p14="http://schemas.microsoft.com/office/powerpoint/2010/main" val="36263119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p:txBody>
          <a:bodyPr/>
          <a:lstStyle/>
          <a:p>
            <a:r>
              <a:rPr lang="en-US" sz="2800" b="1" dirty="0"/>
              <a:t>Rotary Peace Fellow alumni locations</a:t>
            </a:r>
          </a:p>
        </p:txBody>
      </p:sp>
      <p:pic>
        <p:nvPicPr>
          <p:cNvPr id="9" name="Content Placeholder 8" descr="A picture containing text, map&#10;&#10;Description automatically generated">
            <a:extLst>
              <a:ext uri="{FF2B5EF4-FFF2-40B4-BE49-F238E27FC236}">
                <a16:creationId xmlns:a16="http://schemas.microsoft.com/office/drawing/2014/main" id="{ED2A1706-89EA-4DF4-B304-77181220A0A7}"/>
              </a:ext>
            </a:extLst>
          </p:cNvPr>
          <p:cNvPicPr>
            <a:picLocks noGrp="1" noChangeAspect="1"/>
          </p:cNvPicPr>
          <p:nvPr>
            <p:ph idx="1"/>
          </p:nvPr>
        </p:nvPicPr>
        <p:blipFill>
          <a:blip r:embed="rId3"/>
          <a:stretch>
            <a:fillRect/>
          </a:stretch>
        </p:blipFill>
        <p:spPr>
          <a:xfrm>
            <a:off x="628650" y="1258064"/>
            <a:ext cx="7886700" cy="4053839"/>
          </a:xfrm>
        </p:spPr>
      </p:pic>
      <p:sp>
        <p:nvSpPr>
          <p:cNvPr id="2" name="TextBox 1"/>
          <p:cNvSpPr txBox="1"/>
          <p:nvPr/>
        </p:nvSpPr>
        <p:spPr>
          <a:xfrm>
            <a:off x="628650" y="5320637"/>
            <a:ext cx="2590800" cy="646331"/>
          </a:xfrm>
          <a:prstGeom prst="rect">
            <a:avLst/>
          </a:prstGeom>
          <a:noFill/>
        </p:spPr>
        <p:txBody>
          <a:bodyPr wrap="square" rtlCol="0">
            <a:spAutoFit/>
          </a:bodyPr>
          <a:lstStyle/>
          <a:p>
            <a:pPr marR="0" lvl="0" algn="l" defTabSz="914400" rtl="0" eaLnBrk="0" fontAlgn="base" latinLnBrk="0" hangingPunct="0">
              <a:lnSpc>
                <a:spcPct val="100000"/>
              </a:lnSpc>
              <a:spcBef>
                <a:spcPct val="0"/>
              </a:spcBef>
              <a:spcAft>
                <a:spcPct val="0"/>
              </a:spcAft>
              <a:buClrTx/>
              <a:buSzTx/>
              <a:tabLst/>
              <a:defRPr/>
            </a:pPr>
            <a:r>
              <a:rPr kumimoji="0" lang="en-US" sz="1800" b="0" i="0" u="none" strike="noStrike" kern="1200" cap="none" spc="0" normalizeH="0" baseline="0" noProof="0" dirty="0">
                <a:ln>
                  <a:noFill/>
                </a:ln>
                <a:solidFill>
                  <a:srgbClr val="44546A"/>
                </a:solidFill>
                <a:effectLst/>
                <a:uLnTx/>
                <a:uFillTx/>
                <a:latin typeface="Calibri" panose="020F0502020204030204" pitchFamily="34" charset="0"/>
                <a:ea typeface="+mn-ea"/>
                <a:cs typeface="Arial" panose="020B0604020202020204" pitchFamily="34" charset="0"/>
              </a:rPr>
              <a:t>31.3% North America</a:t>
            </a:r>
          </a:p>
          <a:p>
            <a:pPr marR="0" lvl="0" algn="l" defTabSz="914400" rtl="0" eaLnBrk="0" fontAlgn="base" latinLnBrk="0" hangingPunct="0">
              <a:lnSpc>
                <a:spcPct val="100000"/>
              </a:lnSpc>
              <a:spcBef>
                <a:spcPct val="0"/>
              </a:spcBef>
              <a:spcAft>
                <a:spcPct val="0"/>
              </a:spcAft>
              <a:buClrTx/>
              <a:buSzTx/>
              <a:tabLst/>
              <a:defRPr/>
            </a:pPr>
            <a:r>
              <a:rPr kumimoji="0" lang="en-US" sz="1800" b="0" i="0" u="none" strike="noStrike" kern="1200" cap="none" spc="0" normalizeH="0" baseline="0" noProof="0" dirty="0">
                <a:ln>
                  <a:noFill/>
                </a:ln>
                <a:solidFill>
                  <a:srgbClr val="44546A"/>
                </a:solidFill>
                <a:effectLst/>
                <a:uLnTx/>
                <a:uFillTx/>
                <a:latin typeface="Calibri" panose="020F0502020204030204" pitchFamily="34" charset="0"/>
                <a:ea typeface="+mn-ea"/>
                <a:cs typeface="Arial" panose="020B0604020202020204" pitchFamily="34" charset="0"/>
              </a:rPr>
              <a:t>28.3% Asia</a:t>
            </a:r>
          </a:p>
        </p:txBody>
      </p:sp>
      <p:sp>
        <p:nvSpPr>
          <p:cNvPr id="5" name="TextBox 4"/>
          <p:cNvSpPr txBox="1"/>
          <p:nvPr/>
        </p:nvSpPr>
        <p:spPr>
          <a:xfrm>
            <a:off x="3219450" y="5320637"/>
            <a:ext cx="2590800" cy="646331"/>
          </a:xfrm>
          <a:prstGeom prst="rect">
            <a:avLst/>
          </a:prstGeom>
          <a:noFill/>
        </p:spPr>
        <p:txBody>
          <a:bodyPr wrap="square" rtlCol="0">
            <a:spAutoFit/>
          </a:bodyPr>
          <a:lstStyle/>
          <a:p>
            <a:pPr marR="0" lvl="0" algn="l" defTabSz="914400" rtl="0" eaLnBrk="0" fontAlgn="base" latinLnBrk="0" hangingPunct="0">
              <a:lnSpc>
                <a:spcPct val="100000"/>
              </a:lnSpc>
              <a:spcBef>
                <a:spcPct val="0"/>
              </a:spcBef>
              <a:spcAft>
                <a:spcPct val="0"/>
              </a:spcAft>
              <a:buClrTx/>
              <a:buSzTx/>
              <a:tabLst/>
              <a:defRPr/>
            </a:pPr>
            <a:r>
              <a:rPr lang="en-US" sz="1800" dirty="0">
                <a:solidFill>
                  <a:srgbClr val="44546A"/>
                </a:solidFill>
                <a:latin typeface="Calibri" panose="020F0502020204030204" pitchFamily="34" charset="0"/>
                <a:ea typeface="+mn-ea"/>
                <a:cs typeface="Arial" panose="020B0604020202020204" pitchFamily="34" charset="0"/>
              </a:rPr>
              <a:t>16.1</a:t>
            </a:r>
            <a:r>
              <a:rPr kumimoji="0" lang="en-US" sz="1800" b="0" i="0" u="none" strike="noStrike" kern="1200" cap="none" spc="0" normalizeH="0" baseline="0" noProof="0" dirty="0">
                <a:ln>
                  <a:noFill/>
                </a:ln>
                <a:solidFill>
                  <a:srgbClr val="44546A"/>
                </a:solidFill>
                <a:effectLst/>
                <a:uLnTx/>
                <a:uFillTx/>
                <a:latin typeface="Calibri" panose="020F0502020204030204" pitchFamily="34" charset="0"/>
                <a:ea typeface="+mn-ea"/>
                <a:cs typeface="Arial" panose="020B0604020202020204" pitchFamily="34" charset="0"/>
              </a:rPr>
              <a:t>% Europe</a:t>
            </a:r>
          </a:p>
          <a:p>
            <a:pPr marR="0" lvl="0" algn="l" defTabSz="914400" rtl="0" eaLnBrk="0" fontAlgn="base" latinLnBrk="0" hangingPunct="0">
              <a:lnSpc>
                <a:spcPct val="100000"/>
              </a:lnSpc>
              <a:spcBef>
                <a:spcPct val="0"/>
              </a:spcBef>
              <a:spcAft>
                <a:spcPct val="0"/>
              </a:spcAft>
              <a:buClrTx/>
              <a:buSzTx/>
              <a:tabLst/>
              <a:defRPr/>
            </a:pPr>
            <a:r>
              <a:rPr lang="en-US" sz="1800" dirty="0">
                <a:solidFill>
                  <a:srgbClr val="44546A"/>
                </a:solidFill>
                <a:latin typeface="Calibri" panose="020F0502020204030204" pitchFamily="34" charset="0"/>
                <a:ea typeface="+mn-ea"/>
                <a:cs typeface="Arial" panose="020B0604020202020204" pitchFamily="34" charset="0"/>
              </a:rPr>
              <a:t>  3.1</a:t>
            </a:r>
            <a:r>
              <a:rPr kumimoji="0" lang="en-US" sz="1800" b="0" i="0" u="none" strike="noStrike" kern="1200" cap="none" spc="0" normalizeH="0" baseline="0" noProof="0" dirty="0">
                <a:ln>
                  <a:noFill/>
                </a:ln>
                <a:solidFill>
                  <a:srgbClr val="44546A"/>
                </a:solidFill>
                <a:effectLst/>
                <a:uLnTx/>
                <a:uFillTx/>
                <a:latin typeface="Calibri" panose="020F0502020204030204" pitchFamily="34" charset="0"/>
                <a:ea typeface="+mn-ea"/>
                <a:cs typeface="Arial" panose="020B0604020202020204" pitchFamily="34" charset="0"/>
              </a:rPr>
              <a:t>% South America</a:t>
            </a:r>
          </a:p>
        </p:txBody>
      </p:sp>
      <p:sp>
        <p:nvSpPr>
          <p:cNvPr id="8" name="TextBox 7"/>
          <p:cNvSpPr txBox="1"/>
          <p:nvPr/>
        </p:nvSpPr>
        <p:spPr>
          <a:xfrm>
            <a:off x="5810250" y="5320637"/>
            <a:ext cx="2819400" cy="646331"/>
          </a:xfrm>
          <a:prstGeom prst="rect">
            <a:avLst/>
          </a:prstGeom>
          <a:noFill/>
        </p:spPr>
        <p:txBody>
          <a:bodyPr wrap="square" rtlCol="0">
            <a:spAutoFit/>
          </a:bodyPr>
          <a:lstStyle/>
          <a:p>
            <a:pPr marR="0" lvl="0" algn="l" defTabSz="914400" rtl="0" eaLnBrk="0" fontAlgn="base" latinLnBrk="0" hangingPunct="0">
              <a:lnSpc>
                <a:spcPct val="100000"/>
              </a:lnSpc>
              <a:spcBef>
                <a:spcPct val="0"/>
              </a:spcBef>
              <a:spcAft>
                <a:spcPct val="0"/>
              </a:spcAft>
              <a:buClrTx/>
              <a:buSzTx/>
              <a:tabLst/>
              <a:defRPr/>
            </a:pPr>
            <a:r>
              <a:rPr kumimoji="0" lang="en-US" sz="1800" b="0" i="0" u="none" strike="noStrike" kern="1200" cap="none" spc="0" normalizeH="0" baseline="0" noProof="0" dirty="0">
                <a:ln>
                  <a:noFill/>
                </a:ln>
                <a:solidFill>
                  <a:srgbClr val="44546A"/>
                </a:solidFill>
                <a:effectLst/>
                <a:uLnTx/>
                <a:uFillTx/>
                <a:latin typeface="Calibri" panose="020F0502020204030204" pitchFamily="34" charset="0"/>
                <a:ea typeface="+mn-ea"/>
                <a:cs typeface="Arial" panose="020B0604020202020204" pitchFamily="34" charset="0"/>
              </a:rPr>
              <a:t>11.2% Africa</a:t>
            </a:r>
          </a:p>
          <a:p>
            <a:pPr marR="0" lvl="0" algn="l" defTabSz="914400" rtl="0" eaLnBrk="0" fontAlgn="base" latinLnBrk="0" hangingPunct="0">
              <a:lnSpc>
                <a:spcPct val="100000"/>
              </a:lnSpc>
              <a:spcBef>
                <a:spcPct val="0"/>
              </a:spcBef>
              <a:spcAft>
                <a:spcPct val="0"/>
              </a:spcAft>
              <a:buClrTx/>
              <a:buSzTx/>
              <a:tabLst/>
              <a:defRPr/>
            </a:pPr>
            <a:r>
              <a:rPr kumimoji="0" lang="en-US" sz="1800" b="0" i="0" u="none" strike="noStrike" kern="1200" cap="none" spc="0" normalizeH="0" baseline="0" noProof="0" dirty="0">
                <a:ln>
                  <a:noFill/>
                </a:ln>
                <a:solidFill>
                  <a:srgbClr val="44546A"/>
                </a:solidFill>
                <a:effectLst/>
                <a:uLnTx/>
                <a:uFillTx/>
                <a:latin typeface="Calibri" panose="020F0502020204030204" pitchFamily="34" charset="0"/>
                <a:ea typeface="+mn-ea"/>
                <a:cs typeface="Arial" panose="020B0604020202020204" pitchFamily="34" charset="0"/>
              </a:rPr>
              <a:t>10.0% Australia/Oceania</a:t>
            </a:r>
          </a:p>
        </p:txBody>
      </p:sp>
      <p:sp>
        <p:nvSpPr>
          <p:cNvPr id="7" name="Slide Number Placeholder 3">
            <a:extLst>
              <a:ext uri="{FF2B5EF4-FFF2-40B4-BE49-F238E27FC236}">
                <a16:creationId xmlns:a16="http://schemas.microsoft.com/office/drawing/2014/main" id="{6A584173-5F12-4822-8A42-0C1513C605F4}"/>
              </a:ext>
            </a:extLst>
          </p:cNvPr>
          <p:cNvSpPr>
            <a:spLocks noGrp="1"/>
          </p:cNvSpPr>
          <p:nvPr>
            <p:ph type="sldNum" sz="quarter" idx="12"/>
          </p:nvPr>
        </p:nvSpPr>
        <p:spPr>
          <a:xfrm>
            <a:off x="6457950" y="6237312"/>
            <a:ext cx="2057400" cy="365125"/>
          </a:xfrm>
          <a:prstGeom prst="rect">
            <a:avLst/>
          </a:prstGeom>
        </p:spPr>
        <p:txBody>
          <a:bodyPr/>
          <a:lstStyle/>
          <a:p>
            <a:fld id="{CFD35DA8-0420-4EAB-8744-160CF11CB095}" type="slidenum">
              <a:rPr lang="en-US" altLang="en-US" smtClean="0"/>
              <a:pPr/>
              <a:t>70</a:t>
            </a:fld>
            <a:endParaRPr lang="en-US" altLang="en-US" dirty="0"/>
          </a:p>
        </p:txBody>
      </p:sp>
    </p:spTree>
    <p:extLst>
      <p:ext uri="{BB962C8B-B14F-4D97-AF65-F5344CB8AC3E}">
        <p14:creationId xmlns:p14="http://schemas.microsoft.com/office/powerpoint/2010/main" val="2535866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picture containing text, map&#10;&#10;Description automatically generated">
            <a:extLst>
              <a:ext uri="{FF2B5EF4-FFF2-40B4-BE49-F238E27FC236}">
                <a16:creationId xmlns:a16="http://schemas.microsoft.com/office/drawing/2014/main" id="{C6F7594C-2F3F-41BF-A46D-4D5396F5E6A3}"/>
              </a:ext>
            </a:extLst>
          </p:cNvPr>
          <p:cNvPicPr>
            <a:picLocks noGrp="1" noChangeAspect="1"/>
          </p:cNvPicPr>
          <p:nvPr>
            <p:ph idx="1"/>
          </p:nvPr>
        </p:nvPicPr>
        <p:blipFill>
          <a:blip r:embed="rId3"/>
          <a:stretch>
            <a:fillRect/>
          </a:stretch>
        </p:blipFill>
        <p:spPr>
          <a:xfrm>
            <a:off x="775226" y="1308100"/>
            <a:ext cx="7593548" cy="4641850"/>
          </a:xfrm>
        </p:spPr>
      </p:pic>
      <p:sp>
        <p:nvSpPr>
          <p:cNvPr id="6" name="Title 3"/>
          <p:cNvSpPr>
            <a:spLocks noGrp="1"/>
          </p:cNvSpPr>
          <p:nvPr>
            <p:ph type="title"/>
          </p:nvPr>
        </p:nvSpPr>
        <p:spPr/>
        <p:txBody>
          <a:bodyPr/>
          <a:lstStyle/>
          <a:p>
            <a:r>
              <a:rPr lang="en-US" sz="2800" b="1" dirty="0"/>
              <a:t>Rotary Peace Fellow alumni locations</a:t>
            </a:r>
          </a:p>
        </p:txBody>
      </p:sp>
      <p:sp>
        <p:nvSpPr>
          <p:cNvPr id="4" name="Slide Number Placeholder 3">
            <a:extLst>
              <a:ext uri="{FF2B5EF4-FFF2-40B4-BE49-F238E27FC236}">
                <a16:creationId xmlns:a16="http://schemas.microsoft.com/office/drawing/2014/main" id="{B35CC794-6C55-4ECE-B519-E35865076D23}"/>
              </a:ext>
            </a:extLst>
          </p:cNvPr>
          <p:cNvSpPr>
            <a:spLocks noGrp="1"/>
          </p:cNvSpPr>
          <p:nvPr>
            <p:ph type="sldNum" sz="quarter" idx="12"/>
          </p:nvPr>
        </p:nvSpPr>
        <p:spPr>
          <a:xfrm>
            <a:off x="6457950" y="6237312"/>
            <a:ext cx="2057400" cy="365125"/>
          </a:xfrm>
          <a:prstGeom prst="rect">
            <a:avLst/>
          </a:prstGeom>
        </p:spPr>
        <p:txBody>
          <a:bodyPr/>
          <a:lstStyle/>
          <a:p>
            <a:fld id="{CFD35DA8-0420-4EAB-8744-160CF11CB095}" type="slidenum">
              <a:rPr lang="en-US" altLang="en-US" smtClean="0"/>
              <a:pPr/>
              <a:t>71</a:t>
            </a:fld>
            <a:endParaRPr lang="en-US" altLang="en-US" dirty="0"/>
          </a:p>
        </p:txBody>
      </p:sp>
    </p:spTree>
    <p:extLst>
      <p:ext uri="{BB962C8B-B14F-4D97-AF65-F5344CB8AC3E}">
        <p14:creationId xmlns:p14="http://schemas.microsoft.com/office/powerpoint/2010/main" val="324693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US" altLang="en-US" sz="2800" b="1" dirty="0">
                <a:latin typeface="Arial" panose="020B0604020202020204" pitchFamily="34" charset="0"/>
                <a:cs typeface="Arial" panose="020B0604020202020204" pitchFamily="34" charset="0"/>
              </a:rPr>
              <a:t>Alumni Updates</a:t>
            </a:r>
            <a:endParaRPr lang="en-US" altLang="en-US" sz="2800" dirty="0">
              <a:latin typeface="Arial" panose="020B0604020202020204" pitchFamily="34" charset="0"/>
              <a:cs typeface="Arial" panose="020B0604020202020204" pitchFamily="34" charset="0"/>
            </a:endParaRPr>
          </a:p>
        </p:txBody>
      </p:sp>
      <p:pic>
        <p:nvPicPr>
          <p:cNvPr id="41987" name="Picture 5" descr="084EN-14_pp6.pdf - Foxit PhantomPDF"/>
          <p:cNvPicPr>
            <a:picLocks noChangeAspect="1"/>
          </p:cNvPicPr>
          <p:nvPr/>
        </p:nvPicPr>
        <p:blipFill>
          <a:blip r:embed="rId3">
            <a:extLst>
              <a:ext uri="{28A0092B-C50C-407E-A947-70E740481C1C}">
                <a14:useLocalDpi xmlns:a14="http://schemas.microsoft.com/office/drawing/2010/main" val="0"/>
              </a:ext>
            </a:extLst>
          </a:blip>
          <a:srcRect l="66245" t="53685" r="9119" b="4117"/>
          <a:stretch>
            <a:fillRect/>
          </a:stretch>
        </p:blipFill>
        <p:spPr bwMode="auto">
          <a:xfrm>
            <a:off x="4953000" y="1181100"/>
            <a:ext cx="373380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195"/>
          <a:stretch/>
        </p:blipFill>
        <p:spPr>
          <a:xfrm>
            <a:off x="381000" y="2133600"/>
            <a:ext cx="3962400" cy="2728780"/>
          </a:xfrm>
          <a:prstGeom prst="rect">
            <a:avLst/>
          </a:prstGeom>
        </p:spPr>
      </p:pic>
      <p:sp>
        <p:nvSpPr>
          <p:cNvPr id="6" name="Slide Number Placeholder 3">
            <a:extLst>
              <a:ext uri="{FF2B5EF4-FFF2-40B4-BE49-F238E27FC236}">
                <a16:creationId xmlns:a16="http://schemas.microsoft.com/office/drawing/2014/main" id="{B83CDB60-E61B-4474-9BD3-2FDB8DEEEB91}"/>
              </a:ext>
            </a:extLst>
          </p:cNvPr>
          <p:cNvSpPr>
            <a:spLocks noGrp="1"/>
          </p:cNvSpPr>
          <p:nvPr>
            <p:ph type="sldNum" sz="quarter" idx="12"/>
          </p:nvPr>
        </p:nvSpPr>
        <p:spPr>
          <a:xfrm>
            <a:off x="6457950" y="6237312"/>
            <a:ext cx="2057400" cy="365125"/>
          </a:xfrm>
          <a:prstGeom prst="rect">
            <a:avLst/>
          </a:prstGeom>
        </p:spPr>
        <p:txBody>
          <a:bodyPr/>
          <a:lstStyle/>
          <a:p>
            <a:fld id="{CFD35DA8-0420-4EAB-8744-160CF11CB095}" type="slidenum">
              <a:rPr lang="en-US" altLang="en-US" smtClean="0"/>
              <a:pPr/>
              <a:t>72</a:t>
            </a:fld>
            <a:endParaRPr lang="en-US" altLang="en-US" dirty="0"/>
          </a:p>
        </p:txBody>
      </p:sp>
    </p:spTree>
    <p:extLst>
      <p:ext uri="{BB962C8B-B14F-4D97-AF65-F5344CB8AC3E}">
        <p14:creationId xmlns:p14="http://schemas.microsoft.com/office/powerpoint/2010/main" val="3289760724"/>
      </p:ext>
    </p:extLst>
  </p:cSld>
  <p:clrMapOvr>
    <a:masterClrMapping/>
  </p:clrMapOvr>
  <p:transition spd="med">
    <p:fade/>
  </p:transition>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t>Doing Good – Promoting Peace</a:t>
            </a:r>
          </a:p>
        </p:txBody>
      </p:sp>
      <p:pic>
        <p:nvPicPr>
          <p:cNvPr id="3" name="Rotary Foundation - Doing Good Promoting Peace">
            <a:hlinkClick r:id="" action="ppaction://media"/>
            <a:extLst>
              <a:ext uri="{FF2B5EF4-FFF2-40B4-BE49-F238E27FC236}">
                <a16:creationId xmlns:a16="http://schemas.microsoft.com/office/drawing/2014/main" id="{2F95D36F-D82A-4F0C-87B4-F45292563B5F}"/>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6100" y="1219200"/>
            <a:ext cx="8051800" cy="4525963"/>
          </a:xfrm>
        </p:spPr>
      </p:pic>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73</a:t>
            </a:fld>
            <a:endParaRPr lang="en-US" altLang="en-US" dirty="0"/>
          </a:p>
        </p:txBody>
      </p:sp>
    </p:spTree>
    <p:extLst>
      <p:ext uri="{BB962C8B-B14F-4D97-AF65-F5344CB8AC3E}">
        <p14:creationId xmlns:p14="http://schemas.microsoft.com/office/powerpoint/2010/main" val="158581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74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Bradford - 2018-19 (Class XVII)</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74</a:t>
            </a:fld>
            <a:endParaRPr lang="en-US" altLang="en-US"/>
          </a:p>
        </p:txBody>
      </p:sp>
      <p:pic>
        <p:nvPicPr>
          <p:cNvPr id="8" name="Picture 7" descr="A person wearing a red shirt and smiling at the camera&#10;&#10;Description automatically generated">
            <a:extLst>
              <a:ext uri="{FF2B5EF4-FFF2-40B4-BE49-F238E27FC236}">
                <a16:creationId xmlns:a16="http://schemas.microsoft.com/office/drawing/2014/main" id="{36E6E63C-C303-4F50-8898-E1C898A65CE5}"/>
              </a:ext>
            </a:extLst>
          </p:cNvPr>
          <p:cNvPicPr>
            <a:picLocks noChangeAspect="1"/>
          </p:cNvPicPr>
          <p:nvPr/>
        </p:nvPicPr>
        <p:blipFill rotWithShape="1">
          <a:blip r:embed="rId2"/>
          <a:srcRect l="30332" t="2657" r="34095" b="10459"/>
          <a:stretch/>
        </p:blipFill>
        <p:spPr>
          <a:xfrm>
            <a:off x="639325" y="1235982"/>
            <a:ext cx="1141300" cy="1570188"/>
          </a:xfrm>
          <a:prstGeom prst="rect">
            <a:avLst/>
          </a:prstGeom>
        </p:spPr>
      </p:pic>
      <p:sp>
        <p:nvSpPr>
          <p:cNvPr id="9" name="Rectangle 8">
            <a:extLst>
              <a:ext uri="{FF2B5EF4-FFF2-40B4-BE49-F238E27FC236}">
                <a16:creationId xmlns:a16="http://schemas.microsoft.com/office/drawing/2014/main" id="{6E5AE064-284F-4334-BF83-EAE8363B222F}"/>
              </a:ext>
            </a:extLst>
          </p:cNvPr>
          <p:cNvSpPr/>
          <p:nvPr/>
        </p:nvSpPr>
        <p:spPr>
          <a:xfrm>
            <a:off x="438733" y="2797314"/>
            <a:ext cx="1494320" cy="707886"/>
          </a:xfrm>
          <a:prstGeom prst="rect">
            <a:avLst/>
          </a:prstGeom>
        </p:spPr>
        <p:txBody>
          <a:bodyPr wrap="none">
            <a:spAutoFit/>
          </a:bodyPr>
          <a:lstStyle/>
          <a:p>
            <a:pPr algn="ctr"/>
            <a:r>
              <a:rPr lang="en-GB" sz="2000" dirty="0"/>
              <a:t>Ana Lucía</a:t>
            </a:r>
          </a:p>
          <a:p>
            <a:pPr algn="ctr"/>
            <a:r>
              <a:rPr lang="en-GB" sz="2000" b="1" dirty="0"/>
              <a:t>Guatemala</a:t>
            </a:r>
          </a:p>
        </p:txBody>
      </p:sp>
      <p:pic>
        <p:nvPicPr>
          <p:cNvPr id="11" name="Picture 10" descr="A person wearing a hat and smiling at the camera&#10;&#10;Description automatically generated">
            <a:extLst>
              <a:ext uri="{FF2B5EF4-FFF2-40B4-BE49-F238E27FC236}">
                <a16:creationId xmlns:a16="http://schemas.microsoft.com/office/drawing/2014/main" id="{72B283E5-4BF6-478A-A44B-1F51E0857CCE}"/>
              </a:ext>
            </a:extLst>
          </p:cNvPr>
          <p:cNvPicPr>
            <a:picLocks noChangeAspect="1"/>
          </p:cNvPicPr>
          <p:nvPr/>
        </p:nvPicPr>
        <p:blipFill rotWithShape="1">
          <a:blip r:embed="rId3"/>
          <a:srcRect l="40000" t="2658" r="27500" b="21890"/>
          <a:stretch/>
        </p:blipFill>
        <p:spPr>
          <a:xfrm>
            <a:off x="2192484" y="1235982"/>
            <a:ext cx="1236516" cy="1616982"/>
          </a:xfrm>
          <a:prstGeom prst="rect">
            <a:avLst/>
          </a:prstGeom>
        </p:spPr>
      </p:pic>
      <p:sp>
        <p:nvSpPr>
          <p:cNvPr id="12" name="Rectangle 11">
            <a:extLst>
              <a:ext uri="{FF2B5EF4-FFF2-40B4-BE49-F238E27FC236}">
                <a16:creationId xmlns:a16="http://schemas.microsoft.com/office/drawing/2014/main" id="{8CCBF3C3-A8E0-4F1D-8377-6265732168E5}"/>
              </a:ext>
            </a:extLst>
          </p:cNvPr>
          <p:cNvSpPr/>
          <p:nvPr/>
        </p:nvSpPr>
        <p:spPr>
          <a:xfrm>
            <a:off x="2268684" y="2819400"/>
            <a:ext cx="1099980" cy="707886"/>
          </a:xfrm>
          <a:prstGeom prst="rect">
            <a:avLst/>
          </a:prstGeom>
        </p:spPr>
        <p:txBody>
          <a:bodyPr wrap="none">
            <a:spAutoFit/>
          </a:bodyPr>
          <a:lstStyle/>
          <a:p>
            <a:pPr algn="ctr"/>
            <a:r>
              <a:rPr lang="en-GB" sz="2000" dirty="0" err="1"/>
              <a:t>Camillia</a:t>
            </a:r>
            <a:endParaRPr lang="en-GB" sz="2000" dirty="0"/>
          </a:p>
          <a:p>
            <a:pPr algn="ctr"/>
            <a:r>
              <a:rPr lang="en-GB" sz="2000" b="1" dirty="0"/>
              <a:t>USA</a:t>
            </a:r>
          </a:p>
        </p:txBody>
      </p:sp>
      <p:pic>
        <p:nvPicPr>
          <p:cNvPr id="14" name="Picture 13" descr="A person wearing a suit and tie smiling at the camera&#10;&#10;Description automatically generated">
            <a:extLst>
              <a:ext uri="{FF2B5EF4-FFF2-40B4-BE49-F238E27FC236}">
                <a16:creationId xmlns:a16="http://schemas.microsoft.com/office/drawing/2014/main" id="{A774DD02-FAF7-42B8-8EDD-E5B5BD34D770}"/>
              </a:ext>
            </a:extLst>
          </p:cNvPr>
          <p:cNvPicPr>
            <a:picLocks noChangeAspect="1"/>
          </p:cNvPicPr>
          <p:nvPr/>
        </p:nvPicPr>
        <p:blipFill rotWithShape="1">
          <a:blip r:embed="rId4"/>
          <a:srcRect l="35000" t="8576" r="40000" b="35064"/>
          <a:stretch/>
        </p:blipFill>
        <p:spPr>
          <a:xfrm>
            <a:off x="3868884" y="1235982"/>
            <a:ext cx="1236516" cy="1570188"/>
          </a:xfrm>
          <a:prstGeom prst="rect">
            <a:avLst/>
          </a:prstGeom>
        </p:spPr>
      </p:pic>
      <p:sp>
        <p:nvSpPr>
          <p:cNvPr id="15" name="Rectangle 14">
            <a:extLst>
              <a:ext uri="{FF2B5EF4-FFF2-40B4-BE49-F238E27FC236}">
                <a16:creationId xmlns:a16="http://schemas.microsoft.com/office/drawing/2014/main" id="{F5FDFD09-2D6B-42F4-90D1-114456A2DFA9}"/>
              </a:ext>
            </a:extLst>
          </p:cNvPr>
          <p:cNvSpPr/>
          <p:nvPr/>
        </p:nvSpPr>
        <p:spPr>
          <a:xfrm>
            <a:off x="3976266" y="2797314"/>
            <a:ext cx="1069524" cy="707886"/>
          </a:xfrm>
          <a:prstGeom prst="rect">
            <a:avLst/>
          </a:prstGeom>
        </p:spPr>
        <p:txBody>
          <a:bodyPr wrap="none">
            <a:spAutoFit/>
          </a:bodyPr>
          <a:lstStyle/>
          <a:p>
            <a:pPr algn="ctr"/>
            <a:r>
              <a:rPr lang="en-GB" sz="2000" dirty="0"/>
              <a:t>Chance</a:t>
            </a:r>
          </a:p>
          <a:p>
            <a:pPr algn="ctr"/>
            <a:r>
              <a:rPr lang="en-GB" sz="2000" b="1" dirty="0"/>
              <a:t>Malawi</a:t>
            </a:r>
          </a:p>
        </p:txBody>
      </p:sp>
      <p:pic>
        <p:nvPicPr>
          <p:cNvPr id="17" name="Picture 16" descr="A person standing in front of a window&#10;&#10;Description automatically generated">
            <a:extLst>
              <a:ext uri="{FF2B5EF4-FFF2-40B4-BE49-F238E27FC236}">
                <a16:creationId xmlns:a16="http://schemas.microsoft.com/office/drawing/2014/main" id="{82AFF4E5-E2A9-4426-A4AE-E53C4F199EAA}"/>
              </a:ext>
            </a:extLst>
          </p:cNvPr>
          <p:cNvPicPr>
            <a:picLocks noChangeAspect="1"/>
          </p:cNvPicPr>
          <p:nvPr/>
        </p:nvPicPr>
        <p:blipFill rotWithShape="1">
          <a:blip r:embed="rId5"/>
          <a:srcRect l="34079" t="-301" r="37500" b="33726"/>
          <a:stretch/>
        </p:blipFill>
        <p:spPr>
          <a:xfrm>
            <a:off x="1430484" y="3657600"/>
            <a:ext cx="1236516" cy="1631535"/>
          </a:xfrm>
          <a:prstGeom prst="rect">
            <a:avLst/>
          </a:prstGeom>
        </p:spPr>
      </p:pic>
      <p:sp>
        <p:nvSpPr>
          <p:cNvPr id="18" name="Rectangle 17">
            <a:extLst>
              <a:ext uri="{FF2B5EF4-FFF2-40B4-BE49-F238E27FC236}">
                <a16:creationId xmlns:a16="http://schemas.microsoft.com/office/drawing/2014/main" id="{C35264F8-AB06-4973-9E4A-F0776D5A4245}"/>
              </a:ext>
            </a:extLst>
          </p:cNvPr>
          <p:cNvSpPr/>
          <p:nvPr/>
        </p:nvSpPr>
        <p:spPr>
          <a:xfrm>
            <a:off x="1459588" y="5259151"/>
            <a:ext cx="1124026" cy="707886"/>
          </a:xfrm>
          <a:prstGeom prst="rect">
            <a:avLst/>
          </a:prstGeom>
        </p:spPr>
        <p:txBody>
          <a:bodyPr wrap="none">
            <a:spAutoFit/>
          </a:bodyPr>
          <a:lstStyle/>
          <a:p>
            <a:pPr algn="ctr"/>
            <a:r>
              <a:rPr lang="en-GB" sz="2000" dirty="0"/>
              <a:t>David</a:t>
            </a:r>
          </a:p>
          <a:p>
            <a:pPr algn="ctr"/>
            <a:r>
              <a:rPr lang="en-GB" sz="2000" b="1" dirty="0"/>
              <a:t>Gambia</a:t>
            </a:r>
          </a:p>
        </p:txBody>
      </p:sp>
      <p:pic>
        <p:nvPicPr>
          <p:cNvPr id="20" name="Picture 19" descr="A close up of a person&#10;&#10;Description automatically generated">
            <a:extLst>
              <a:ext uri="{FF2B5EF4-FFF2-40B4-BE49-F238E27FC236}">
                <a16:creationId xmlns:a16="http://schemas.microsoft.com/office/drawing/2014/main" id="{52FB8E18-049D-4C8E-933D-866B5DFECAEA}"/>
              </a:ext>
            </a:extLst>
          </p:cNvPr>
          <p:cNvPicPr>
            <a:picLocks noChangeAspect="1"/>
          </p:cNvPicPr>
          <p:nvPr/>
        </p:nvPicPr>
        <p:blipFill rotWithShape="1">
          <a:blip r:embed="rId6"/>
          <a:srcRect l="36436" t="4463" r="30813" b="24849"/>
          <a:stretch/>
        </p:blipFill>
        <p:spPr>
          <a:xfrm>
            <a:off x="3048000" y="3657600"/>
            <a:ext cx="1356118" cy="1648688"/>
          </a:xfrm>
          <a:prstGeom prst="rect">
            <a:avLst/>
          </a:prstGeom>
        </p:spPr>
      </p:pic>
      <p:sp>
        <p:nvSpPr>
          <p:cNvPr id="21" name="Rectangle 20">
            <a:extLst>
              <a:ext uri="{FF2B5EF4-FFF2-40B4-BE49-F238E27FC236}">
                <a16:creationId xmlns:a16="http://schemas.microsoft.com/office/drawing/2014/main" id="{53935BEB-7E5D-4CF0-8539-6E962AF4DCEE}"/>
              </a:ext>
            </a:extLst>
          </p:cNvPr>
          <p:cNvSpPr/>
          <p:nvPr/>
        </p:nvSpPr>
        <p:spPr>
          <a:xfrm>
            <a:off x="3268177" y="5313265"/>
            <a:ext cx="1007199" cy="707886"/>
          </a:xfrm>
          <a:prstGeom prst="rect">
            <a:avLst/>
          </a:prstGeom>
        </p:spPr>
        <p:txBody>
          <a:bodyPr wrap="none">
            <a:spAutoFit/>
          </a:bodyPr>
          <a:lstStyle/>
          <a:p>
            <a:pPr algn="ctr"/>
            <a:r>
              <a:rPr lang="en-GB" sz="2000" dirty="0" err="1"/>
              <a:t>Elif</a:t>
            </a:r>
            <a:endParaRPr lang="en-GB" sz="2000" dirty="0"/>
          </a:p>
          <a:p>
            <a:pPr algn="ctr"/>
            <a:r>
              <a:rPr lang="en-GB" sz="2000" b="1" dirty="0"/>
              <a:t>Turkey</a:t>
            </a:r>
          </a:p>
        </p:txBody>
      </p:sp>
      <p:pic>
        <p:nvPicPr>
          <p:cNvPr id="23" name="Picture 22" descr="A person smiling for the camera&#10;&#10;Description automatically generated">
            <a:extLst>
              <a:ext uri="{FF2B5EF4-FFF2-40B4-BE49-F238E27FC236}">
                <a16:creationId xmlns:a16="http://schemas.microsoft.com/office/drawing/2014/main" id="{8D156E9B-3575-481D-8CDF-D62C7027284C}"/>
              </a:ext>
            </a:extLst>
          </p:cNvPr>
          <p:cNvPicPr>
            <a:picLocks noChangeAspect="1"/>
          </p:cNvPicPr>
          <p:nvPr/>
        </p:nvPicPr>
        <p:blipFill rotWithShape="1">
          <a:blip r:embed="rId7"/>
          <a:srcRect l="5296" t="3259" r="10493" b="6147"/>
          <a:stretch/>
        </p:blipFill>
        <p:spPr>
          <a:xfrm>
            <a:off x="6575015" y="3657600"/>
            <a:ext cx="1102135" cy="1628521"/>
          </a:xfrm>
          <a:prstGeom prst="rect">
            <a:avLst/>
          </a:prstGeom>
        </p:spPr>
      </p:pic>
      <p:sp>
        <p:nvSpPr>
          <p:cNvPr id="24" name="Rectangle 23">
            <a:extLst>
              <a:ext uri="{FF2B5EF4-FFF2-40B4-BE49-F238E27FC236}">
                <a16:creationId xmlns:a16="http://schemas.microsoft.com/office/drawing/2014/main" id="{B9A44C27-0F9D-4CD5-A7AF-0C0215DCD30C}"/>
              </a:ext>
            </a:extLst>
          </p:cNvPr>
          <p:cNvSpPr/>
          <p:nvPr/>
        </p:nvSpPr>
        <p:spPr>
          <a:xfrm>
            <a:off x="6556144" y="5253464"/>
            <a:ext cx="1140056" cy="707886"/>
          </a:xfrm>
          <a:prstGeom prst="rect">
            <a:avLst/>
          </a:prstGeom>
        </p:spPr>
        <p:txBody>
          <a:bodyPr wrap="none">
            <a:spAutoFit/>
          </a:bodyPr>
          <a:lstStyle/>
          <a:p>
            <a:pPr algn="ctr"/>
            <a:r>
              <a:rPr lang="en-GB" sz="2000" dirty="0" err="1"/>
              <a:t>Ghenwa</a:t>
            </a:r>
            <a:endParaRPr lang="en-GB" sz="2000" dirty="0"/>
          </a:p>
          <a:p>
            <a:pPr algn="ctr"/>
            <a:r>
              <a:rPr lang="en-GB" sz="2000" b="1" dirty="0"/>
              <a:t>Syria</a:t>
            </a:r>
          </a:p>
        </p:txBody>
      </p:sp>
      <p:pic>
        <p:nvPicPr>
          <p:cNvPr id="26" name="Picture 25" descr="A person wearing a suit and tie&#10;&#10;Description automatically generated">
            <a:extLst>
              <a:ext uri="{FF2B5EF4-FFF2-40B4-BE49-F238E27FC236}">
                <a16:creationId xmlns:a16="http://schemas.microsoft.com/office/drawing/2014/main" id="{EEC83A6B-A5FC-471F-AD8E-1F4831456535}"/>
              </a:ext>
            </a:extLst>
          </p:cNvPr>
          <p:cNvPicPr>
            <a:picLocks noChangeAspect="1"/>
          </p:cNvPicPr>
          <p:nvPr/>
        </p:nvPicPr>
        <p:blipFill rotWithShape="1">
          <a:blip r:embed="rId8"/>
          <a:srcRect l="35833" t="8574" r="31415" b="21068"/>
          <a:stretch/>
        </p:blipFill>
        <p:spPr>
          <a:xfrm>
            <a:off x="5556426" y="1235982"/>
            <a:ext cx="1301574" cy="1574951"/>
          </a:xfrm>
          <a:prstGeom prst="rect">
            <a:avLst/>
          </a:prstGeom>
        </p:spPr>
      </p:pic>
      <p:sp>
        <p:nvSpPr>
          <p:cNvPr id="27" name="Rectangle 26">
            <a:extLst>
              <a:ext uri="{FF2B5EF4-FFF2-40B4-BE49-F238E27FC236}">
                <a16:creationId xmlns:a16="http://schemas.microsoft.com/office/drawing/2014/main" id="{4318D97C-7E1D-42BD-B0DB-0230F4066576}"/>
              </a:ext>
            </a:extLst>
          </p:cNvPr>
          <p:cNvSpPr/>
          <p:nvPr/>
        </p:nvSpPr>
        <p:spPr>
          <a:xfrm>
            <a:off x="5407076" y="2819400"/>
            <a:ext cx="1667444" cy="707886"/>
          </a:xfrm>
          <a:prstGeom prst="rect">
            <a:avLst/>
          </a:prstGeom>
        </p:spPr>
        <p:txBody>
          <a:bodyPr wrap="none">
            <a:spAutoFit/>
          </a:bodyPr>
          <a:lstStyle/>
          <a:p>
            <a:pPr algn="ctr"/>
            <a:r>
              <a:rPr lang="en-GB" sz="2000" dirty="0"/>
              <a:t>Hassan</a:t>
            </a:r>
          </a:p>
          <a:p>
            <a:pPr algn="ctr"/>
            <a:r>
              <a:rPr lang="en-GB" sz="2000" b="1" dirty="0"/>
              <a:t>Afghanistan</a:t>
            </a:r>
          </a:p>
        </p:txBody>
      </p:sp>
      <p:pic>
        <p:nvPicPr>
          <p:cNvPr id="29" name="Picture 28" descr="A person smiling for the camera&#10;&#10;Description automatically generated">
            <a:extLst>
              <a:ext uri="{FF2B5EF4-FFF2-40B4-BE49-F238E27FC236}">
                <a16:creationId xmlns:a16="http://schemas.microsoft.com/office/drawing/2014/main" id="{C924B0F6-398B-42C8-B4DA-A7C19254606B}"/>
              </a:ext>
            </a:extLst>
          </p:cNvPr>
          <p:cNvPicPr>
            <a:picLocks noChangeAspect="1"/>
          </p:cNvPicPr>
          <p:nvPr/>
        </p:nvPicPr>
        <p:blipFill rotWithShape="1">
          <a:blip r:embed="rId9"/>
          <a:srcRect l="37413" t="7097" r="34166" b="26329"/>
          <a:stretch/>
        </p:blipFill>
        <p:spPr>
          <a:xfrm>
            <a:off x="4876800" y="3657600"/>
            <a:ext cx="1222033" cy="1612425"/>
          </a:xfrm>
          <a:prstGeom prst="rect">
            <a:avLst/>
          </a:prstGeom>
        </p:spPr>
      </p:pic>
      <p:sp>
        <p:nvSpPr>
          <p:cNvPr id="30" name="Rectangle 29">
            <a:extLst>
              <a:ext uri="{FF2B5EF4-FFF2-40B4-BE49-F238E27FC236}">
                <a16:creationId xmlns:a16="http://schemas.microsoft.com/office/drawing/2014/main" id="{C8628206-E822-4EA0-84CE-C610E0CFDEB7}"/>
              </a:ext>
            </a:extLst>
          </p:cNvPr>
          <p:cNvSpPr/>
          <p:nvPr/>
        </p:nvSpPr>
        <p:spPr>
          <a:xfrm>
            <a:off x="5150507" y="5262560"/>
            <a:ext cx="728084" cy="707886"/>
          </a:xfrm>
          <a:prstGeom prst="rect">
            <a:avLst/>
          </a:prstGeom>
        </p:spPr>
        <p:txBody>
          <a:bodyPr wrap="none">
            <a:spAutoFit/>
          </a:bodyPr>
          <a:lstStyle/>
          <a:p>
            <a:pPr algn="ctr"/>
            <a:r>
              <a:rPr lang="en-GB" sz="2000" dirty="0"/>
              <a:t>Julia</a:t>
            </a:r>
          </a:p>
          <a:p>
            <a:pPr algn="ctr"/>
            <a:r>
              <a:rPr lang="en-GB" sz="2000" b="1" dirty="0"/>
              <a:t>USA</a:t>
            </a:r>
          </a:p>
        </p:txBody>
      </p:sp>
      <p:pic>
        <p:nvPicPr>
          <p:cNvPr id="32" name="Picture 31" descr="A person wearing a black shirt&#10;&#10;Description automatically generated">
            <a:extLst>
              <a:ext uri="{FF2B5EF4-FFF2-40B4-BE49-F238E27FC236}">
                <a16:creationId xmlns:a16="http://schemas.microsoft.com/office/drawing/2014/main" id="{23FD9627-D71A-4BD8-8CAF-69CBCD7F837B}"/>
              </a:ext>
            </a:extLst>
          </p:cNvPr>
          <p:cNvPicPr>
            <a:picLocks noChangeAspect="1"/>
          </p:cNvPicPr>
          <p:nvPr/>
        </p:nvPicPr>
        <p:blipFill rotWithShape="1">
          <a:blip r:embed="rId10"/>
          <a:srcRect l="18911" t="12222" r="16761" b="8657"/>
          <a:stretch/>
        </p:blipFill>
        <p:spPr>
          <a:xfrm>
            <a:off x="7316900" y="1219200"/>
            <a:ext cx="1141300" cy="1586970"/>
          </a:xfrm>
          <a:prstGeom prst="rect">
            <a:avLst/>
          </a:prstGeom>
        </p:spPr>
      </p:pic>
      <p:sp>
        <p:nvSpPr>
          <p:cNvPr id="33" name="Rectangle 32">
            <a:extLst>
              <a:ext uri="{FF2B5EF4-FFF2-40B4-BE49-F238E27FC236}">
                <a16:creationId xmlns:a16="http://schemas.microsoft.com/office/drawing/2014/main" id="{15894AF5-181B-49BE-B3AD-3AEC9D9A84F8}"/>
              </a:ext>
            </a:extLst>
          </p:cNvPr>
          <p:cNvSpPr/>
          <p:nvPr/>
        </p:nvSpPr>
        <p:spPr>
          <a:xfrm>
            <a:off x="7380026" y="2823019"/>
            <a:ext cx="955710" cy="707886"/>
          </a:xfrm>
          <a:prstGeom prst="rect">
            <a:avLst/>
          </a:prstGeom>
        </p:spPr>
        <p:txBody>
          <a:bodyPr wrap="none">
            <a:spAutoFit/>
          </a:bodyPr>
          <a:lstStyle/>
          <a:p>
            <a:pPr algn="ctr"/>
            <a:r>
              <a:rPr lang="en-GB" sz="2000" dirty="0"/>
              <a:t>Kiyomi</a:t>
            </a:r>
          </a:p>
          <a:p>
            <a:pPr algn="ctr"/>
            <a:r>
              <a:rPr lang="en-GB" sz="2000" b="1" dirty="0"/>
              <a:t>Japan</a:t>
            </a:r>
          </a:p>
        </p:txBody>
      </p:sp>
    </p:spTree>
    <p:extLst>
      <p:ext uri="{BB962C8B-B14F-4D97-AF65-F5344CB8AC3E}">
        <p14:creationId xmlns:p14="http://schemas.microsoft.com/office/powerpoint/2010/main" val="41889449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Bradford - 2019-20 (Class XVIII)</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75</a:t>
            </a:fld>
            <a:endParaRPr lang="en-US" altLang="en-US"/>
          </a:p>
        </p:txBody>
      </p:sp>
      <p:pic>
        <p:nvPicPr>
          <p:cNvPr id="8" name="Picture 7">
            <a:extLst>
              <a:ext uri="{FF2B5EF4-FFF2-40B4-BE49-F238E27FC236}">
                <a16:creationId xmlns:a16="http://schemas.microsoft.com/office/drawing/2014/main" id="{36E6E63C-C303-4F50-8898-E1C898A65CE5}"/>
              </a:ext>
            </a:extLst>
          </p:cNvPr>
          <p:cNvPicPr>
            <a:picLocks noChangeAspect="1"/>
          </p:cNvPicPr>
          <p:nvPr/>
        </p:nvPicPr>
        <p:blipFill>
          <a:blip r:embed="rId2"/>
          <a:srcRect/>
          <a:stretch/>
        </p:blipFill>
        <p:spPr>
          <a:xfrm>
            <a:off x="649887" y="1235982"/>
            <a:ext cx="1120175" cy="1570188"/>
          </a:xfrm>
          <a:prstGeom prst="rect">
            <a:avLst/>
          </a:prstGeom>
        </p:spPr>
      </p:pic>
      <p:sp>
        <p:nvSpPr>
          <p:cNvPr id="9" name="Rectangle 8">
            <a:extLst>
              <a:ext uri="{FF2B5EF4-FFF2-40B4-BE49-F238E27FC236}">
                <a16:creationId xmlns:a16="http://schemas.microsoft.com/office/drawing/2014/main" id="{6E5AE064-284F-4334-BF83-EAE8363B222F}"/>
              </a:ext>
            </a:extLst>
          </p:cNvPr>
          <p:cNvSpPr/>
          <p:nvPr/>
        </p:nvSpPr>
        <p:spPr>
          <a:xfrm>
            <a:off x="530905" y="2797314"/>
            <a:ext cx="1309975" cy="707886"/>
          </a:xfrm>
          <a:prstGeom prst="rect">
            <a:avLst/>
          </a:prstGeom>
        </p:spPr>
        <p:txBody>
          <a:bodyPr wrap="none">
            <a:spAutoFit/>
          </a:bodyPr>
          <a:lstStyle/>
          <a:p>
            <a:pPr algn="ctr"/>
            <a:r>
              <a:rPr lang="en-GB" sz="2000" dirty="0"/>
              <a:t>Nabila</a:t>
            </a:r>
          </a:p>
          <a:p>
            <a:pPr algn="ctr"/>
            <a:r>
              <a:rPr lang="en-GB" sz="2000" b="1" dirty="0"/>
              <a:t>Palestine</a:t>
            </a:r>
          </a:p>
        </p:txBody>
      </p:sp>
      <p:pic>
        <p:nvPicPr>
          <p:cNvPr id="11" name="Picture 10">
            <a:extLst>
              <a:ext uri="{FF2B5EF4-FFF2-40B4-BE49-F238E27FC236}">
                <a16:creationId xmlns:a16="http://schemas.microsoft.com/office/drawing/2014/main" id="{72B283E5-4BF6-478A-A44B-1F51E0857CCE}"/>
              </a:ext>
            </a:extLst>
          </p:cNvPr>
          <p:cNvPicPr>
            <a:picLocks noChangeAspect="1"/>
          </p:cNvPicPr>
          <p:nvPr/>
        </p:nvPicPr>
        <p:blipFill>
          <a:blip r:embed="rId3"/>
          <a:srcRect/>
          <a:stretch/>
        </p:blipFill>
        <p:spPr>
          <a:xfrm>
            <a:off x="2233248" y="1235982"/>
            <a:ext cx="1154987" cy="1616982"/>
          </a:xfrm>
          <a:prstGeom prst="rect">
            <a:avLst/>
          </a:prstGeom>
        </p:spPr>
      </p:pic>
      <p:sp>
        <p:nvSpPr>
          <p:cNvPr id="12" name="Rectangle 11">
            <a:extLst>
              <a:ext uri="{FF2B5EF4-FFF2-40B4-BE49-F238E27FC236}">
                <a16:creationId xmlns:a16="http://schemas.microsoft.com/office/drawing/2014/main" id="{8CCBF3C3-A8E0-4F1D-8377-6265732168E5}"/>
              </a:ext>
            </a:extLst>
          </p:cNvPr>
          <p:cNvSpPr/>
          <p:nvPr/>
        </p:nvSpPr>
        <p:spPr>
          <a:xfrm>
            <a:off x="2220595" y="2819400"/>
            <a:ext cx="1196161" cy="707886"/>
          </a:xfrm>
          <a:prstGeom prst="rect">
            <a:avLst/>
          </a:prstGeom>
        </p:spPr>
        <p:txBody>
          <a:bodyPr wrap="none">
            <a:spAutoFit/>
          </a:bodyPr>
          <a:lstStyle/>
          <a:p>
            <a:pPr algn="ctr"/>
            <a:r>
              <a:rPr lang="en-GB" sz="2000" dirty="0" err="1"/>
              <a:t>Meklite</a:t>
            </a:r>
            <a:endParaRPr lang="en-GB" sz="2000" dirty="0"/>
          </a:p>
          <a:p>
            <a:pPr algn="ctr"/>
            <a:r>
              <a:rPr lang="en-GB" sz="2000" b="1" dirty="0"/>
              <a:t>Ethiopia</a:t>
            </a:r>
          </a:p>
        </p:txBody>
      </p:sp>
      <p:pic>
        <p:nvPicPr>
          <p:cNvPr id="14" name="Picture 13">
            <a:extLst>
              <a:ext uri="{FF2B5EF4-FFF2-40B4-BE49-F238E27FC236}">
                <a16:creationId xmlns:a16="http://schemas.microsoft.com/office/drawing/2014/main" id="{A774DD02-FAF7-42B8-8EDD-E5B5BD34D770}"/>
              </a:ext>
            </a:extLst>
          </p:cNvPr>
          <p:cNvPicPr>
            <a:picLocks noChangeAspect="1"/>
          </p:cNvPicPr>
          <p:nvPr/>
        </p:nvPicPr>
        <p:blipFill>
          <a:blip r:embed="rId4"/>
          <a:srcRect/>
          <a:stretch/>
        </p:blipFill>
        <p:spPr>
          <a:xfrm>
            <a:off x="3928155" y="1235982"/>
            <a:ext cx="1117973" cy="1570188"/>
          </a:xfrm>
          <a:prstGeom prst="rect">
            <a:avLst/>
          </a:prstGeom>
        </p:spPr>
      </p:pic>
      <p:sp>
        <p:nvSpPr>
          <p:cNvPr id="15" name="Rectangle 14">
            <a:extLst>
              <a:ext uri="{FF2B5EF4-FFF2-40B4-BE49-F238E27FC236}">
                <a16:creationId xmlns:a16="http://schemas.microsoft.com/office/drawing/2014/main" id="{F5FDFD09-2D6B-42F4-90D1-114456A2DFA9}"/>
              </a:ext>
            </a:extLst>
          </p:cNvPr>
          <p:cNvSpPr/>
          <p:nvPr/>
        </p:nvSpPr>
        <p:spPr>
          <a:xfrm>
            <a:off x="3834401" y="2797314"/>
            <a:ext cx="1353256" cy="707886"/>
          </a:xfrm>
          <a:prstGeom prst="rect">
            <a:avLst/>
          </a:prstGeom>
        </p:spPr>
        <p:txBody>
          <a:bodyPr wrap="none">
            <a:spAutoFit/>
          </a:bodyPr>
          <a:lstStyle/>
          <a:p>
            <a:pPr algn="ctr"/>
            <a:r>
              <a:rPr lang="en-GB" sz="2000" dirty="0"/>
              <a:t>Maria</a:t>
            </a:r>
          </a:p>
          <a:p>
            <a:pPr algn="ctr"/>
            <a:r>
              <a:rPr lang="en-GB" sz="2000" b="1" dirty="0"/>
              <a:t>Columbia</a:t>
            </a:r>
          </a:p>
        </p:txBody>
      </p:sp>
      <p:pic>
        <p:nvPicPr>
          <p:cNvPr id="17" name="Picture 16">
            <a:extLst>
              <a:ext uri="{FF2B5EF4-FFF2-40B4-BE49-F238E27FC236}">
                <a16:creationId xmlns:a16="http://schemas.microsoft.com/office/drawing/2014/main" id="{82AFF4E5-E2A9-4426-A4AE-E53C4F199EAA}"/>
              </a:ext>
            </a:extLst>
          </p:cNvPr>
          <p:cNvPicPr>
            <a:picLocks noChangeAspect="1"/>
          </p:cNvPicPr>
          <p:nvPr/>
        </p:nvPicPr>
        <p:blipFill>
          <a:blip r:embed="rId5"/>
          <a:srcRect/>
          <a:stretch/>
        </p:blipFill>
        <p:spPr>
          <a:xfrm>
            <a:off x="643877" y="3657600"/>
            <a:ext cx="1167962" cy="1631535"/>
          </a:xfrm>
          <a:prstGeom prst="rect">
            <a:avLst/>
          </a:prstGeom>
        </p:spPr>
      </p:pic>
      <p:sp>
        <p:nvSpPr>
          <p:cNvPr id="18" name="Rectangle 17">
            <a:extLst>
              <a:ext uri="{FF2B5EF4-FFF2-40B4-BE49-F238E27FC236}">
                <a16:creationId xmlns:a16="http://schemas.microsoft.com/office/drawing/2014/main" id="{C35264F8-AB06-4973-9E4A-F0776D5A4245}"/>
              </a:ext>
            </a:extLst>
          </p:cNvPr>
          <p:cNvSpPr/>
          <p:nvPr/>
        </p:nvSpPr>
        <p:spPr>
          <a:xfrm>
            <a:off x="688397" y="5259151"/>
            <a:ext cx="1024639" cy="707886"/>
          </a:xfrm>
          <a:prstGeom prst="rect">
            <a:avLst/>
          </a:prstGeom>
        </p:spPr>
        <p:txBody>
          <a:bodyPr wrap="none">
            <a:spAutoFit/>
          </a:bodyPr>
          <a:lstStyle/>
          <a:p>
            <a:pPr algn="ctr"/>
            <a:r>
              <a:rPr lang="en-GB" sz="2000" dirty="0" err="1"/>
              <a:t>Idrisa</a:t>
            </a:r>
            <a:endParaRPr lang="en-GB" sz="2000" dirty="0"/>
          </a:p>
          <a:p>
            <a:pPr algn="ctr"/>
            <a:r>
              <a:rPr lang="en-GB" sz="2000" b="1" dirty="0"/>
              <a:t>Liberia</a:t>
            </a:r>
          </a:p>
        </p:txBody>
      </p:sp>
      <p:pic>
        <p:nvPicPr>
          <p:cNvPr id="20" name="Picture 19">
            <a:extLst>
              <a:ext uri="{FF2B5EF4-FFF2-40B4-BE49-F238E27FC236}">
                <a16:creationId xmlns:a16="http://schemas.microsoft.com/office/drawing/2014/main" id="{52FB8E18-049D-4C8E-933D-866B5DFECAEA}"/>
              </a:ext>
            </a:extLst>
          </p:cNvPr>
          <p:cNvPicPr>
            <a:picLocks noChangeAspect="1"/>
          </p:cNvPicPr>
          <p:nvPr/>
        </p:nvPicPr>
        <p:blipFill>
          <a:blip r:embed="rId6"/>
          <a:srcRect/>
          <a:stretch/>
        </p:blipFill>
        <p:spPr>
          <a:xfrm>
            <a:off x="2237691" y="3601729"/>
            <a:ext cx="1178900" cy="1648688"/>
          </a:xfrm>
          <a:prstGeom prst="rect">
            <a:avLst/>
          </a:prstGeom>
        </p:spPr>
      </p:pic>
      <p:sp>
        <p:nvSpPr>
          <p:cNvPr id="21" name="Rectangle 20">
            <a:extLst>
              <a:ext uri="{FF2B5EF4-FFF2-40B4-BE49-F238E27FC236}">
                <a16:creationId xmlns:a16="http://schemas.microsoft.com/office/drawing/2014/main" id="{53935BEB-7E5D-4CF0-8539-6E962AF4DCEE}"/>
              </a:ext>
            </a:extLst>
          </p:cNvPr>
          <p:cNvSpPr/>
          <p:nvPr/>
        </p:nvSpPr>
        <p:spPr>
          <a:xfrm>
            <a:off x="2509617" y="5257394"/>
            <a:ext cx="726481" cy="707886"/>
          </a:xfrm>
          <a:prstGeom prst="rect">
            <a:avLst/>
          </a:prstGeom>
        </p:spPr>
        <p:txBody>
          <a:bodyPr wrap="none">
            <a:spAutoFit/>
          </a:bodyPr>
          <a:lstStyle/>
          <a:p>
            <a:pPr algn="ctr"/>
            <a:r>
              <a:rPr lang="en-GB" sz="2000" dirty="0"/>
              <a:t>Gaia</a:t>
            </a:r>
          </a:p>
          <a:p>
            <a:pPr algn="ctr"/>
            <a:r>
              <a:rPr lang="en-GB" sz="2000" b="1" dirty="0"/>
              <a:t>USA</a:t>
            </a:r>
          </a:p>
        </p:txBody>
      </p:sp>
      <p:pic>
        <p:nvPicPr>
          <p:cNvPr id="23" name="Picture 22">
            <a:extLst>
              <a:ext uri="{FF2B5EF4-FFF2-40B4-BE49-F238E27FC236}">
                <a16:creationId xmlns:a16="http://schemas.microsoft.com/office/drawing/2014/main" id="{8D156E9B-3575-481D-8CDF-D62C7027284C}"/>
              </a:ext>
            </a:extLst>
          </p:cNvPr>
          <p:cNvPicPr>
            <a:picLocks noChangeAspect="1"/>
          </p:cNvPicPr>
          <p:nvPr/>
        </p:nvPicPr>
        <p:blipFill>
          <a:blip r:embed="rId7"/>
          <a:srcRect/>
          <a:stretch/>
        </p:blipFill>
        <p:spPr>
          <a:xfrm>
            <a:off x="5730402" y="3700366"/>
            <a:ext cx="1102135" cy="1542989"/>
          </a:xfrm>
          <a:prstGeom prst="rect">
            <a:avLst/>
          </a:prstGeom>
        </p:spPr>
      </p:pic>
      <p:sp>
        <p:nvSpPr>
          <p:cNvPr id="24" name="Rectangle 23">
            <a:extLst>
              <a:ext uri="{FF2B5EF4-FFF2-40B4-BE49-F238E27FC236}">
                <a16:creationId xmlns:a16="http://schemas.microsoft.com/office/drawing/2014/main" id="{B9A44C27-0F9D-4CD5-A7AF-0C0215DCD30C}"/>
              </a:ext>
            </a:extLst>
          </p:cNvPr>
          <p:cNvSpPr/>
          <p:nvPr/>
        </p:nvSpPr>
        <p:spPr>
          <a:xfrm>
            <a:off x="5705120" y="5253464"/>
            <a:ext cx="1152880" cy="707886"/>
          </a:xfrm>
          <a:prstGeom prst="rect">
            <a:avLst/>
          </a:prstGeom>
        </p:spPr>
        <p:txBody>
          <a:bodyPr wrap="none">
            <a:spAutoFit/>
          </a:bodyPr>
          <a:lstStyle/>
          <a:p>
            <a:pPr algn="ctr"/>
            <a:r>
              <a:rPr lang="en-GB" sz="2000" dirty="0"/>
              <a:t>Maia</a:t>
            </a:r>
          </a:p>
          <a:p>
            <a:pPr algn="ctr"/>
            <a:r>
              <a:rPr lang="en-GB" sz="2000" b="1" dirty="0"/>
              <a:t>Georgia</a:t>
            </a:r>
          </a:p>
        </p:txBody>
      </p:sp>
      <p:pic>
        <p:nvPicPr>
          <p:cNvPr id="26" name="Picture 25">
            <a:extLst>
              <a:ext uri="{FF2B5EF4-FFF2-40B4-BE49-F238E27FC236}">
                <a16:creationId xmlns:a16="http://schemas.microsoft.com/office/drawing/2014/main" id="{EEC83A6B-A5FC-471F-AD8E-1F4831456535}"/>
              </a:ext>
            </a:extLst>
          </p:cNvPr>
          <p:cNvPicPr>
            <a:picLocks noChangeAspect="1"/>
          </p:cNvPicPr>
          <p:nvPr/>
        </p:nvPicPr>
        <p:blipFill>
          <a:blip r:embed="rId8"/>
          <a:srcRect/>
          <a:stretch/>
        </p:blipFill>
        <p:spPr>
          <a:xfrm>
            <a:off x="5644730" y="1235982"/>
            <a:ext cx="1124965" cy="1574951"/>
          </a:xfrm>
          <a:prstGeom prst="rect">
            <a:avLst/>
          </a:prstGeom>
        </p:spPr>
      </p:pic>
      <p:sp>
        <p:nvSpPr>
          <p:cNvPr id="27" name="Rectangle 26">
            <a:extLst>
              <a:ext uri="{FF2B5EF4-FFF2-40B4-BE49-F238E27FC236}">
                <a16:creationId xmlns:a16="http://schemas.microsoft.com/office/drawing/2014/main" id="{4318D97C-7E1D-42BD-B0DB-0230F4066576}"/>
              </a:ext>
            </a:extLst>
          </p:cNvPr>
          <p:cNvSpPr/>
          <p:nvPr/>
        </p:nvSpPr>
        <p:spPr>
          <a:xfrm>
            <a:off x="5748515" y="2819400"/>
            <a:ext cx="984564" cy="707886"/>
          </a:xfrm>
          <a:prstGeom prst="rect">
            <a:avLst/>
          </a:prstGeom>
        </p:spPr>
        <p:txBody>
          <a:bodyPr wrap="none">
            <a:spAutoFit/>
          </a:bodyPr>
          <a:lstStyle/>
          <a:p>
            <a:pPr algn="ctr"/>
            <a:r>
              <a:rPr lang="en-GB" sz="2000" dirty="0"/>
              <a:t>Rachel</a:t>
            </a:r>
          </a:p>
          <a:p>
            <a:pPr algn="ctr"/>
            <a:r>
              <a:rPr lang="en-GB" sz="2000" b="1" dirty="0"/>
              <a:t>USA</a:t>
            </a:r>
          </a:p>
        </p:txBody>
      </p:sp>
      <p:pic>
        <p:nvPicPr>
          <p:cNvPr id="29" name="Picture 28">
            <a:extLst>
              <a:ext uri="{FF2B5EF4-FFF2-40B4-BE49-F238E27FC236}">
                <a16:creationId xmlns:a16="http://schemas.microsoft.com/office/drawing/2014/main" id="{C924B0F6-398B-42C8-B4DA-A7C19254606B}"/>
              </a:ext>
            </a:extLst>
          </p:cNvPr>
          <p:cNvPicPr>
            <a:picLocks noChangeAspect="1"/>
          </p:cNvPicPr>
          <p:nvPr/>
        </p:nvPicPr>
        <p:blipFill>
          <a:blip r:embed="rId9"/>
          <a:srcRect/>
          <a:stretch/>
        </p:blipFill>
        <p:spPr>
          <a:xfrm>
            <a:off x="3921350" y="3657600"/>
            <a:ext cx="1151732" cy="1612425"/>
          </a:xfrm>
          <a:prstGeom prst="rect">
            <a:avLst/>
          </a:prstGeom>
        </p:spPr>
      </p:pic>
      <p:sp>
        <p:nvSpPr>
          <p:cNvPr id="30" name="Rectangle 29">
            <a:extLst>
              <a:ext uri="{FF2B5EF4-FFF2-40B4-BE49-F238E27FC236}">
                <a16:creationId xmlns:a16="http://schemas.microsoft.com/office/drawing/2014/main" id="{C8628206-E822-4EA0-84CE-C610E0CFDEB7}"/>
              </a:ext>
            </a:extLst>
          </p:cNvPr>
          <p:cNvSpPr/>
          <p:nvPr/>
        </p:nvSpPr>
        <p:spPr>
          <a:xfrm>
            <a:off x="3975562" y="5262560"/>
            <a:ext cx="1096775" cy="707886"/>
          </a:xfrm>
          <a:prstGeom prst="rect">
            <a:avLst/>
          </a:prstGeom>
        </p:spPr>
        <p:txBody>
          <a:bodyPr wrap="none">
            <a:spAutoFit/>
          </a:bodyPr>
          <a:lstStyle/>
          <a:p>
            <a:pPr algn="ctr"/>
            <a:r>
              <a:rPr lang="en-GB" sz="2000" dirty="0"/>
              <a:t>Madhav</a:t>
            </a:r>
          </a:p>
          <a:p>
            <a:pPr algn="ctr"/>
            <a:r>
              <a:rPr lang="en-GB" sz="2000" b="1" dirty="0"/>
              <a:t>Nepal</a:t>
            </a:r>
          </a:p>
        </p:txBody>
      </p:sp>
      <p:pic>
        <p:nvPicPr>
          <p:cNvPr id="32" name="Picture 31">
            <a:extLst>
              <a:ext uri="{FF2B5EF4-FFF2-40B4-BE49-F238E27FC236}">
                <a16:creationId xmlns:a16="http://schemas.microsoft.com/office/drawing/2014/main" id="{23FD9627-D71A-4BD8-8CAF-69CBCD7F837B}"/>
              </a:ext>
            </a:extLst>
          </p:cNvPr>
          <p:cNvPicPr>
            <a:picLocks noChangeAspect="1"/>
          </p:cNvPicPr>
          <p:nvPr/>
        </p:nvPicPr>
        <p:blipFill>
          <a:blip r:embed="rId10"/>
          <a:srcRect/>
          <a:stretch/>
        </p:blipFill>
        <p:spPr>
          <a:xfrm>
            <a:off x="7321226" y="1219200"/>
            <a:ext cx="1132648" cy="1586970"/>
          </a:xfrm>
          <a:prstGeom prst="rect">
            <a:avLst/>
          </a:prstGeom>
        </p:spPr>
      </p:pic>
      <p:sp>
        <p:nvSpPr>
          <p:cNvPr id="33" name="Rectangle 32">
            <a:extLst>
              <a:ext uri="{FF2B5EF4-FFF2-40B4-BE49-F238E27FC236}">
                <a16:creationId xmlns:a16="http://schemas.microsoft.com/office/drawing/2014/main" id="{15894AF5-181B-49BE-B3AD-3AEC9D9A84F8}"/>
              </a:ext>
            </a:extLst>
          </p:cNvPr>
          <p:cNvSpPr/>
          <p:nvPr/>
        </p:nvSpPr>
        <p:spPr>
          <a:xfrm>
            <a:off x="7301479" y="2823019"/>
            <a:ext cx="1112805" cy="707886"/>
          </a:xfrm>
          <a:prstGeom prst="rect">
            <a:avLst/>
          </a:prstGeom>
        </p:spPr>
        <p:txBody>
          <a:bodyPr wrap="none">
            <a:spAutoFit/>
          </a:bodyPr>
          <a:lstStyle/>
          <a:p>
            <a:pPr algn="ctr"/>
            <a:r>
              <a:rPr lang="en-GB" sz="2000" dirty="0"/>
              <a:t>Ellie</a:t>
            </a:r>
          </a:p>
          <a:p>
            <a:pPr algn="ctr"/>
            <a:r>
              <a:rPr lang="en-GB" sz="2000" b="1" dirty="0"/>
              <a:t>Canada</a:t>
            </a:r>
          </a:p>
        </p:txBody>
      </p:sp>
      <p:pic>
        <p:nvPicPr>
          <p:cNvPr id="3" name="Picture 2">
            <a:extLst>
              <a:ext uri="{FF2B5EF4-FFF2-40B4-BE49-F238E27FC236}">
                <a16:creationId xmlns:a16="http://schemas.microsoft.com/office/drawing/2014/main" id="{82233B12-3948-4BC7-93C8-A1013DB3D72B}"/>
              </a:ext>
            </a:extLst>
          </p:cNvPr>
          <p:cNvPicPr>
            <a:picLocks noChangeAspect="1"/>
          </p:cNvPicPr>
          <p:nvPr/>
        </p:nvPicPr>
        <p:blipFill>
          <a:blip r:embed="rId11"/>
          <a:srcRect/>
          <a:stretch/>
        </p:blipFill>
        <p:spPr>
          <a:xfrm>
            <a:off x="7367299" y="3733800"/>
            <a:ext cx="1067944" cy="1492943"/>
          </a:xfrm>
          <a:prstGeom prst="rect">
            <a:avLst/>
          </a:prstGeom>
        </p:spPr>
      </p:pic>
      <p:sp>
        <p:nvSpPr>
          <p:cNvPr id="5" name="Rectangle 4">
            <a:extLst>
              <a:ext uri="{FF2B5EF4-FFF2-40B4-BE49-F238E27FC236}">
                <a16:creationId xmlns:a16="http://schemas.microsoft.com/office/drawing/2014/main" id="{084E16FC-37A7-48E1-988D-C05D1EFDCD28}"/>
              </a:ext>
            </a:extLst>
          </p:cNvPr>
          <p:cNvSpPr/>
          <p:nvPr/>
        </p:nvSpPr>
        <p:spPr>
          <a:xfrm>
            <a:off x="7315200" y="5290606"/>
            <a:ext cx="1112805" cy="707886"/>
          </a:xfrm>
          <a:prstGeom prst="rect">
            <a:avLst/>
          </a:prstGeom>
        </p:spPr>
        <p:txBody>
          <a:bodyPr wrap="none">
            <a:spAutoFit/>
          </a:bodyPr>
          <a:lstStyle/>
          <a:p>
            <a:pPr algn="ctr"/>
            <a:r>
              <a:rPr lang="en-GB" sz="2000" dirty="0"/>
              <a:t>Terence</a:t>
            </a:r>
          </a:p>
          <a:p>
            <a:pPr algn="ctr"/>
            <a:r>
              <a:rPr lang="en-GB" sz="2000" b="1" dirty="0"/>
              <a:t>USA</a:t>
            </a:r>
          </a:p>
        </p:txBody>
      </p:sp>
    </p:spTree>
    <p:extLst>
      <p:ext uri="{BB962C8B-B14F-4D97-AF65-F5344CB8AC3E}">
        <p14:creationId xmlns:p14="http://schemas.microsoft.com/office/powerpoint/2010/main" val="33188201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Bradford - 2020-21 (Class XIX)</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76</a:t>
            </a:fld>
            <a:endParaRPr lang="en-US" altLang="en-US"/>
          </a:p>
        </p:txBody>
      </p:sp>
      <p:pic>
        <p:nvPicPr>
          <p:cNvPr id="8" name="Picture 7">
            <a:extLst>
              <a:ext uri="{FF2B5EF4-FFF2-40B4-BE49-F238E27FC236}">
                <a16:creationId xmlns:a16="http://schemas.microsoft.com/office/drawing/2014/main" id="{36E6E63C-C303-4F50-8898-E1C898A65CE5}"/>
              </a:ext>
            </a:extLst>
          </p:cNvPr>
          <p:cNvPicPr>
            <a:picLocks noChangeAspect="1"/>
          </p:cNvPicPr>
          <p:nvPr/>
        </p:nvPicPr>
        <p:blipFill>
          <a:blip r:embed="rId2"/>
          <a:srcRect/>
          <a:stretch/>
        </p:blipFill>
        <p:spPr>
          <a:xfrm>
            <a:off x="649887" y="1237115"/>
            <a:ext cx="1120175" cy="1567921"/>
          </a:xfrm>
          <a:prstGeom prst="rect">
            <a:avLst/>
          </a:prstGeom>
        </p:spPr>
      </p:pic>
      <p:sp>
        <p:nvSpPr>
          <p:cNvPr id="9" name="Rectangle 8">
            <a:extLst>
              <a:ext uri="{FF2B5EF4-FFF2-40B4-BE49-F238E27FC236}">
                <a16:creationId xmlns:a16="http://schemas.microsoft.com/office/drawing/2014/main" id="{6E5AE064-284F-4334-BF83-EAE8363B222F}"/>
              </a:ext>
            </a:extLst>
          </p:cNvPr>
          <p:cNvSpPr/>
          <p:nvPr/>
        </p:nvSpPr>
        <p:spPr>
          <a:xfrm>
            <a:off x="793797" y="2797314"/>
            <a:ext cx="784189" cy="707886"/>
          </a:xfrm>
          <a:prstGeom prst="rect">
            <a:avLst/>
          </a:prstGeom>
        </p:spPr>
        <p:txBody>
          <a:bodyPr wrap="none">
            <a:spAutoFit/>
          </a:bodyPr>
          <a:lstStyle/>
          <a:p>
            <a:pPr algn="ctr"/>
            <a:r>
              <a:rPr lang="en-GB" sz="2000" dirty="0"/>
              <a:t>Chris</a:t>
            </a:r>
          </a:p>
          <a:p>
            <a:pPr algn="ctr"/>
            <a:r>
              <a:rPr lang="en-GB" sz="2000" b="1" dirty="0"/>
              <a:t>USA</a:t>
            </a:r>
          </a:p>
        </p:txBody>
      </p:sp>
      <p:pic>
        <p:nvPicPr>
          <p:cNvPr id="11" name="Picture 10">
            <a:extLst>
              <a:ext uri="{FF2B5EF4-FFF2-40B4-BE49-F238E27FC236}">
                <a16:creationId xmlns:a16="http://schemas.microsoft.com/office/drawing/2014/main" id="{72B283E5-4BF6-478A-A44B-1F51E0857CCE}"/>
              </a:ext>
            </a:extLst>
          </p:cNvPr>
          <p:cNvPicPr>
            <a:picLocks noChangeAspect="1"/>
          </p:cNvPicPr>
          <p:nvPr/>
        </p:nvPicPr>
        <p:blipFill>
          <a:blip r:embed="rId3"/>
          <a:srcRect/>
          <a:stretch/>
        </p:blipFill>
        <p:spPr>
          <a:xfrm>
            <a:off x="2233248" y="1237681"/>
            <a:ext cx="1154987" cy="1613584"/>
          </a:xfrm>
          <a:prstGeom prst="rect">
            <a:avLst/>
          </a:prstGeom>
        </p:spPr>
      </p:pic>
      <p:sp>
        <p:nvSpPr>
          <p:cNvPr id="12" name="Rectangle 11">
            <a:extLst>
              <a:ext uri="{FF2B5EF4-FFF2-40B4-BE49-F238E27FC236}">
                <a16:creationId xmlns:a16="http://schemas.microsoft.com/office/drawing/2014/main" id="{8CCBF3C3-A8E0-4F1D-8377-6265732168E5}"/>
              </a:ext>
            </a:extLst>
          </p:cNvPr>
          <p:cNvSpPr/>
          <p:nvPr/>
        </p:nvSpPr>
        <p:spPr>
          <a:xfrm>
            <a:off x="2178116" y="2819400"/>
            <a:ext cx="1281121" cy="707886"/>
          </a:xfrm>
          <a:prstGeom prst="rect">
            <a:avLst/>
          </a:prstGeom>
        </p:spPr>
        <p:txBody>
          <a:bodyPr wrap="none">
            <a:spAutoFit/>
          </a:bodyPr>
          <a:lstStyle/>
          <a:p>
            <a:pPr algn="ctr"/>
            <a:r>
              <a:rPr lang="en-GB" sz="2000" dirty="0"/>
              <a:t>Eva</a:t>
            </a:r>
          </a:p>
          <a:p>
            <a:pPr algn="ctr"/>
            <a:r>
              <a:rPr lang="en-GB" sz="2000" b="1" dirty="0"/>
              <a:t>Australia</a:t>
            </a:r>
          </a:p>
        </p:txBody>
      </p:sp>
      <p:pic>
        <p:nvPicPr>
          <p:cNvPr id="14" name="Picture 13">
            <a:extLst>
              <a:ext uri="{FF2B5EF4-FFF2-40B4-BE49-F238E27FC236}">
                <a16:creationId xmlns:a16="http://schemas.microsoft.com/office/drawing/2014/main" id="{A774DD02-FAF7-42B8-8EDD-E5B5BD34D770}"/>
              </a:ext>
            </a:extLst>
          </p:cNvPr>
          <p:cNvPicPr>
            <a:picLocks noChangeAspect="1"/>
          </p:cNvPicPr>
          <p:nvPr/>
        </p:nvPicPr>
        <p:blipFill>
          <a:blip r:embed="rId4"/>
          <a:srcRect/>
          <a:stretch/>
        </p:blipFill>
        <p:spPr>
          <a:xfrm>
            <a:off x="3928155" y="1238762"/>
            <a:ext cx="1117973" cy="1564627"/>
          </a:xfrm>
          <a:prstGeom prst="rect">
            <a:avLst/>
          </a:prstGeom>
        </p:spPr>
      </p:pic>
      <p:sp>
        <p:nvSpPr>
          <p:cNvPr id="15" name="Rectangle 14">
            <a:extLst>
              <a:ext uri="{FF2B5EF4-FFF2-40B4-BE49-F238E27FC236}">
                <a16:creationId xmlns:a16="http://schemas.microsoft.com/office/drawing/2014/main" id="{F5FDFD09-2D6B-42F4-90D1-114456A2DFA9}"/>
              </a:ext>
            </a:extLst>
          </p:cNvPr>
          <p:cNvSpPr/>
          <p:nvPr/>
        </p:nvSpPr>
        <p:spPr>
          <a:xfrm>
            <a:off x="4070042" y="2797314"/>
            <a:ext cx="881973" cy="707886"/>
          </a:xfrm>
          <a:prstGeom prst="rect">
            <a:avLst/>
          </a:prstGeom>
        </p:spPr>
        <p:txBody>
          <a:bodyPr wrap="none">
            <a:spAutoFit/>
          </a:bodyPr>
          <a:lstStyle/>
          <a:p>
            <a:pPr algn="ctr"/>
            <a:r>
              <a:rPr lang="en-GB" sz="2000" dirty="0"/>
              <a:t>Flavia</a:t>
            </a:r>
          </a:p>
          <a:p>
            <a:pPr algn="ctr"/>
            <a:r>
              <a:rPr lang="en-GB" sz="2000" b="1" dirty="0"/>
              <a:t>Brazil</a:t>
            </a:r>
          </a:p>
        </p:txBody>
      </p:sp>
      <p:pic>
        <p:nvPicPr>
          <p:cNvPr id="17" name="Picture 16">
            <a:extLst>
              <a:ext uri="{FF2B5EF4-FFF2-40B4-BE49-F238E27FC236}">
                <a16:creationId xmlns:a16="http://schemas.microsoft.com/office/drawing/2014/main" id="{82AFF4E5-E2A9-4426-A4AE-E53C4F199EAA}"/>
              </a:ext>
            </a:extLst>
          </p:cNvPr>
          <p:cNvPicPr>
            <a:picLocks noChangeAspect="1"/>
          </p:cNvPicPr>
          <p:nvPr/>
        </p:nvPicPr>
        <p:blipFill>
          <a:blip r:embed="rId5"/>
          <a:srcRect/>
          <a:stretch/>
        </p:blipFill>
        <p:spPr>
          <a:xfrm>
            <a:off x="644136" y="3657600"/>
            <a:ext cx="1167444" cy="1631535"/>
          </a:xfrm>
          <a:prstGeom prst="rect">
            <a:avLst/>
          </a:prstGeom>
        </p:spPr>
      </p:pic>
      <p:sp>
        <p:nvSpPr>
          <p:cNvPr id="18" name="Rectangle 17">
            <a:extLst>
              <a:ext uri="{FF2B5EF4-FFF2-40B4-BE49-F238E27FC236}">
                <a16:creationId xmlns:a16="http://schemas.microsoft.com/office/drawing/2014/main" id="{C35264F8-AB06-4973-9E4A-F0776D5A4245}"/>
              </a:ext>
            </a:extLst>
          </p:cNvPr>
          <p:cNvSpPr/>
          <p:nvPr/>
        </p:nvSpPr>
        <p:spPr>
          <a:xfrm>
            <a:off x="509663" y="5259151"/>
            <a:ext cx="1382109" cy="707886"/>
          </a:xfrm>
          <a:prstGeom prst="rect">
            <a:avLst/>
          </a:prstGeom>
        </p:spPr>
        <p:txBody>
          <a:bodyPr wrap="none">
            <a:spAutoFit/>
          </a:bodyPr>
          <a:lstStyle/>
          <a:p>
            <a:pPr algn="ctr"/>
            <a:r>
              <a:rPr lang="en-GB" sz="2000" dirty="0"/>
              <a:t>Juan</a:t>
            </a:r>
          </a:p>
          <a:p>
            <a:pPr algn="ctr"/>
            <a:r>
              <a:rPr lang="en-GB" sz="2000" b="1" dirty="0"/>
              <a:t>Argentina</a:t>
            </a:r>
          </a:p>
        </p:txBody>
      </p:sp>
      <p:pic>
        <p:nvPicPr>
          <p:cNvPr id="20" name="Picture 19">
            <a:extLst>
              <a:ext uri="{FF2B5EF4-FFF2-40B4-BE49-F238E27FC236}">
                <a16:creationId xmlns:a16="http://schemas.microsoft.com/office/drawing/2014/main" id="{52FB8E18-049D-4C8E-933D-866B5DFECAEA}"/>
              </a:ext>
            </a:extLst>
          </p:cNvPr>
          <p:cNvPicPr>
            <a:picLocks noChangeAspect="1"/>
          </p:cNvPicPr>
          <p:nvPr/>
        </p:nvPicPr>
        <p:blipFill>
          <a:blip r:embed="rId6"/>
          <a:srcRect/>
          <a:stretch/>
        </p:blipFill>
        <p:spPr>
          <a:xfrm>
            <a:off x="2239128" y="3601729"/>
            <a:ext cx="1176026" cy="1648688"/>
          </a:xfrm>
          <a:prstGeom prst="rect">
            <a:avLst/>
          </a:prstGeom>
        </p:spPr>
      </p:pic>
      <p:sp>
        <p:nvSpPr>
          <p:cNvPr id="21" name="Rectangle 20">
            <a:extLst>
              <a:ext uri="{FF2B5EF4-FFF2-40B4-BE49-F238E27FC236}">
                <a16:creationId xmlns:a16="http://schemas.microsoft.com/office/drawing/2014/main" id="{53935BEB-7E5D-4CF0-8539-6E962AF4DCEE}"/>
              </a:ext>
            </a:extLst>
          </p:cNvPr>
          <p:cNvSpPr/>
          <p:nvPr/>
        </p:nvSpPr>
        <p:spPr>
          <a:xfrm>
            <a:off x="2309242" y="5257394"/>
            <a:ext cx="1127232" cy="707886"/>
          </a:xfrm>
          <a:prstGeom prst="rect">
            <a:avLst/>
          </a:prstGeom>
        </p:spPr>
        <p:txBody>
          <a:bodyPr wrap="none">
            <a:spAutoFit/>
          </a:bodyPr>
          <a:lstStyle/>
          <a:p>
            <a:pPr algn="ctr"/>
            <a:r>
              <a:rPr lang="en-GB" sz="2000" dirty="0"/>
              <a:t>Juliet</a:t>
            </a:r>
          </a:p>
          <a:p>
            <a:pPr algn="ctr"/>
            <a:r>
              <a:rPr lang="en-GB" sz="2000" b="1" dirty="0"/>
              <a:t>Uganda</a:t>
            </a:r>
          </a:p>
        </p:txBody>
      </p:sp>
      <p:pic>
        <p:nvPicPr>
          <p:cNvPr id="23" name="Picture 22">
            <a:extLst>
              <a:ext uri="{FF2B5EF4-FFF2-40B4-BE49-F238E27FC236}">
                <a16:creationId xmlns:a16="http://schemas.microsoft.com/office/drawing/2014/main" id="{8D156E9B-3575-481D-8CDF-D62C7027284C}"/>
              </a:ext>
            </a:extLst>
          </p:cNvPr>
          <p:cNvPicPr>
            <a:picLocks noChangeAspect="1"/>
          </p:cNvPicPr>
          <p:nvPr/>
        </p:nvPicPr>
        <p:blipFill>
          <a:blip r:embed="rId7"/>
          <a:srcRect/>
          <a:stretch/>
        </p:blipFill>
        <p:spPr>
          <a:xfrm>
            <a:off x="5730402" y="3701876"/>
            <a:ext cx="1102135" cy="1539969"/>
          </a:xfrm>
          <a:prstGeom prst="rect">
            <a:avLst/>
          </a:prstGeom>
        </p:spPr>
      </p:pic>
      <p:sp>
        <p:nvSpPr>
          <p:cNvPr id="24" name="Rectangle 23">
            <a:extLst>
              <a:ext uri="{FF2B5EF4-FFF2-40B4-BE49-F238E27FC236}">
                <a16:creationId xmlns:a16="http://schemas.microsoft.com/office/drawing/2014/main" id="{B9A44C27-0F9D-4CD5-A7AF-0C0215DCD30C}"/>
              </a:ext>
            </a:extLst>
          </p:cNvPr>
          <p:cNvSpPr/>
          <p:nvPr/>
        </p:nvSpPr>
        <p:spPr>
          <a:xfrm>
            <a:off x="5803704" y="5253464"/>
            <a:ext cx="955711" cy="707886"/>
          </a:xfrm>
          <a:prstGeom prst="rect">
            <a:avLst/>
          </a:prstGeom>
        </p:spPr>
        <p:txBody>
          <a:bodyPr wrap="none">
            <a:spAutoFit/>
          </a:bodyPr>
          <a:lstStyle/>
          <a:p>
            <a:pPr algn="ctr"/>
            <a:r>
              <a:rPr lang="en-GB" sz="2000" dirty="0"/>
              <a:t>Peter</a:t>
            </a:r>
          </a:p>
          <a:p>
            <a:pPr algn="ctr"/>
            <a:r>
              <a:rPr lang="en-GB" sz="2000" b="1" dirty="0"/>
              <a:t>Kenya</a:t>
            </a:r>
          </a:p>
        </p:txBody>
      </p:sp>
      <p:pic>
        <p:nvPicPr>
          <p:cNvPr id="26" name="Picture 25">
            <a:extLst>
              <a:ext uri="{FF2B5EF4-FFF2-40B4-BE49-F238E27FC236}">
                <a16:creationId xmlns:a16="http://schemas.microsoft.com/office/drawing/2014/main" id="{EEC83A6B-A5FC-471F-AD8E-1F4831456535}"/>
              </a:ext>
            </a:extLst>
          </p:cNvPr>
          <p:cNvPicPr>
            <a:picLocks noChangeAspect="1"/>
          </p:cNvPicPr>
          <p:nvPr/>
        </p:nvPicPr>
        <p:blipFill>
          <a:blip r:embed="rId8"/>
          <a:srcRect/>
          <a:stretch/>
        </p:blipFill>
        <p:spPr>
          <a:xfrm>
            <a:off x="5644730" y="1241010"/>
            <a:ext cx="1124965" cy="1564895"/>
          </a:xfrm>
          <a:prstGeom prst="rect">
            <a:avLst/>
          </a:prstGeom>
        </p:spPr>
      </p:pic>
      <p:sp>
        <p:nvSpPr>
          <p:cNvPr id="27" name="Rectangle 26">
            <a:extLst>
              <a:ext uri="{FF2B5EF4-FFF2-40B4-BE49-F238E27FC236}">
                <a16:creationId xmlns:a16="http://schemas.microsoft.com/office/drawing/2014/main" id="{4318D97C-7E1D-42BD-B0DB-0230F4066576}"/>
              </a:ext>
            </a:extLst>
          </p:cNvPr>
          <p:cNvSpPr/>
          <p:nvPr/>
        </p:nvSpPr>
        <p:spPr>
          <a:xfrm>
            <a:off x="5628289" y="2819400"/>
            <a:ext cx="1225015" cy="707886"/>
          </a:xfrm>
          <a:prstGeom prst="rect">
            <a:avLst/>
          </a:prstGeom>
        </p:spPr>
        <p:txBody>
          <a:bodyPr wrap="none">
            <a:spAutoFit/>
          </a:bodyPr>
          <a:lstStyle/>
          <a:p>
            <a:pPr algn="ctr"/>
            <a:r>
              <a:rPr lang="en-GB" sz="2000" dirty="0" err="1"/>
              <a:t>Homeyra</a:t>
            </a:r>
            <a:endParaRPr lang="en-GB" sz="2000" dirty="0"/>
          </a:p>
          <a:p>
            <a:pPr algn="ctr"/>
            <a:r>
              <a:rPr lang="en-GB" sz="2000" b="1" dirty="0"/>
              <a:t>??</a:t>
            </a:r>
          </a:p>
        </p:txBody>
      </p:sp>
      <p:pic>
        <p:nvPicPr>
          <p:cNvPr id="29" name="Picture 28">
            <a:extLst>
              <a:ext uri="{FF2B5EF4-FFF2-40B4-BE49-F238E27FC236}">
                <a16:creationId xmlns:a16="http://schemas.microsoft.com/office/drawing/2014/main" id="{C924B0F6-398B-42C8-B4DA-A7C19254606B}"/>
              </a:ext>
            </a:extLst>
          </p:cNvPr>
          <p:cNvPicPr>
            <a:picLocks noChangeAspect="1"/>
          </p:cNvPicPr>
          <p:nvPr/>
        </p:nvPicPr>
        <p:blipFill>
          <a:blip r:embed="rId9"/>
          <a:srcRect/>
          <a:stretch/>
        </p:blipFill>
        <p:spPr>
          <a:xfrm>
            <a:off x="3923382" y="3657600"/>
            <a:ext cx="1147667" cy="1612425"/>
          </a:xfrm>
          <a:prstGeom prst="rect">
            <a:avLst/>
          </a:prstGeom>
        </p:spPr>
      </p:pic>
      <p:sp>
        <p:nvSpPr>
          <p:cNvPr id="30" name="Rectangle 29">
            <a:extLst>
              <a:ext uri="{FF2B5EF4-FFF2-40B4-BE49-F238E27FC236}">
                <a16:creationId xmlns:a16="http://schemas.microsoft.com/office/drawing/2014/main" id="{C8628206-E822-4EA0-84CE-C610E0CFDEB7}"/>
              </a:ext>
            </a:extLst>
          </p:cNvPr>
          <p:cNvSpPr/>
          <p:nvPr/>
        </p:nvSpPr>
        <p:spPr>
          <a:xfrm>
            <a:off x="3847322" y="5262560"/>
            <a:ext cx="1353256" cy="707886"/>
          </a:xfrm>
          <a:prstGeom prst="rect">
            <a:avLst/>
          </a:prstGeom>
        </p:spPr>
        <p:txBody>
          <a:bodyPr wrap="none">
            <a:spAutoFit/>
          </a:bodyPr>
          <a:lstStyle/>
          <a:p>
            <a:pPr algn="ctr"/>
            <a:r>
              <a:rPr lang="en-GB" sz="2000" dirty="0"/>
              <a:t>Maria</a:t>
            </a:r>
          </a:p>
          <a:p>
            <a:pPr algn="ctr"/>
            <a:r>
              <a:rPr lang="en-GB" sz="2000" b="1" dirty="0"/>
              <a:t>Columbia</a:t>
            </a:r>
          </a:p>
        </p:txBody>
      </p:sp>
      <p:pic>
        <p:nvPicPr>
          <p:cNvPr id="32" name="Picture 31">
            <a:extLst>
              <a:ext uri="{FF2B5EF4-FFF2-40B4-BE49-F238E27FC236}">
                <a16:creationId xmlns:a16="http://schemas.microsoft.com/office/drawing/2014/main" id="{23FD9627-D71A-4BD8-8CAF-69CBCD7F837B}"/>
              </a:ext>
            </a:extLst>
          </p:cNvPr>
          <p:cNvPicPr>
            <a:picLocks noChangeAspect="1"/>
          </p:cNvPicPr>
          <p:nvPr/>
        </p:nvPicPr>
        <p:blipFill>
          <a:blip r:embed="rId10"/>
          <a:srcRect/>
          <a:stretch/>
        </p:blipFill>
        <p:spPr>
          <a:xfrm>
            <a:off x="7321226" y="1222893"/>
            <a:ext cx="1132648" cy="1579584"/>
          </a:xfrm>
          <a:prstGeom prst="rect">
            <a:avLst/>
          </a:prstGeom>
        </p:spPr>
      </p:pic>
      <p:sp>
        <p:nvSpPr>
          <p:cNvPr id="33" name="Rectangle 32">
            <a:extLst>
              <a:ext uri="{FF2B5EF4-FFF2-40B4-BE49-F238E27FC236}">
                <a16:creationId xmlns:a16="http://schemas.microsoft.com/office/drawing/2014/main" id="{15894AF5-181B-49BE-B3AD-3AEC9D9A84F8}"/>
              </a:ext>
            </a:extLst>
          </p:cNvPr>
          <p:cNvSpPr/>
          <p:nvPr/>
        </p:nvSpPr>
        <p:spPr>
          <a:xfrm>
            <a:off x="7002520" y="2823019"/>
            <a:ext cx="1710725" cy="707886"/>
          </a:xfrm>
          <a:prstGeom prst="rect">
            <a:avLst/>
          </a:prstGeom>
        </p:spPr>
        <p:txBody>
          <a:bodyPr wrap="none">
            <a:spAutoFit/>
          </a:bodyPr>
          <a:lstStyle/>
          <a:p>
            <a:pPr algn="ctr"/>
            <a:r>
              <a:rPr lang="en-GB" sz="2000" dirty="0" err="1"/>
              <a:t>Jeeyoung</a:t>
            </a:r>
            <a:endParaRPr lang="en-GB" sz="2000" dirty="0"/>
          </a:p>
          <a:p>
            <a:pPr algn="ctr"/>
            <a:r>
              <a:rPr lang="en-GB" sz="2000" b="1" dirty="0"/>
              <a:t>South Korea</a:t>
            </a:r>
          </a:p>
        </p:txBody>
      </p:sp>
      <p:pic>
        <p:nvPicPr>
          <p:cNvPr id="3" name="Picture 2">
            <a:extLst>
              <a:ext uri="{FF2B5EF4-FFF2-40B4-BE49-F238E27FC236}">
                <a16:creationId xmlns:a16="http://schemas.microsoft.com/office/drawing/2014/main" id="{82233B12-3948-4BC7-93C8-A1013DB3D72B}"/>
              </a:ext>
            </a:extLst>
          </p:cNvPr>
          <p:cNvPicPr>
            <a:picLocks noChangeAspect="1"/>
          </p:cNvPicPr>
          <p:nvPr/>
        </p:nvPicPr>
        <p:blipFill>
          <a:blip r:embed="rId11"/>
          <a:srcRect/>
          <a:stretch/>
        </p:blipFill>
        <p:spPr>
          <a:xfrm>
            <a:off x="7369052" y="3733800"/>
            <a:ext cx="1064438" cy="1492943"/>
          </a:xfrm>
          <a:prstGeom prst="rect">
            <a:avLst/>
          </a:prstGeom>
        </p:spPr>
      </p:pic>
      <p:sp>
        <p:nvSpPr>
          <p:cNvPr id="5" name="Rectangle 4">
            <a:extLst>
              <a:ext uri="{FF2B5EF4-FFF2-40B4-BE49-F238E27FC236}">
                <a16:creationId xmlns:a16="http://schemas.microsoft.com/office/drawing/2014/main" id="{084E16FC-37A7-48E1-988D-C05D1EFDCD28}"/>
              </a:ext>
            </a:extLst>
          </p:cNvPr>
          <p:cNvSpPr/>
          <p:nvPr/>
        </p:nvSpPr>
        <p:spPr>
          <a:xfrm>
            <a:off x="7265508" y="5290606"/>
            <a:ext cx="1212191" cy="707886"/>
          </a:xfrm>
          <a:prstGeom prst="rect">
            <a:avLst/>
          </a:prstGeom>
        </p:spPr>
        <p:txBody>
          <a:bodyPr wrap="none">
            <a:spAutoFit/>
          </a:bodyPr>
          <a:lstStyle/>
          <a:p>
            <a:pPr algn="ctr"/>
            <a:r>
              <a:rPr lang="en-GB" sz="2000" dirty="0"/>
              <a:t>Shannon</a:t>
            </a:r>
          </a:p>
          <a:p>
            <a:pPr algn="ctr"/>
            <a:r>
              <a:rPr lang="en-GB" sz="2000" b="1" dirty="0"/>
              <a:t>USA</a:t>
            </a:r>
          </a:p>
        </p:txBody>
      </p:sp>
    </p:spTree>
    <p:extLst>
      <p:ext uri="{BB962C8B-B14F-4D97-AF65-F5344CB8AC3E}">
        <p14:creationId xmlns:p14="http://schemas.microsoft.com/office/powerpoint/2010/main" val="33387378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Future Peace Events</a:t>
            </a:r>
          </a:p>
        </p:txBody>
      </p:sp>
      <p:sp>
        <p:nvSpPr>
          <p:cNvPr id="7" name="Content Placeholder 6"/>
          <p:cNvSpPr>
            <a:spLocks noGrp="1"/>
          </p:cNvSpPr>
          <p:nvPr>
            <p:ph idx="1"/>
          </p:nvPr>
        </p:nvSpPr>
        <p:spPr/>
        <p:txBody>
          <a:bodyPr/>
          <a:lstStyle/>
          <a:p>
            <a:r>
              <a:rPr lang="en-GB" sz="2800" dirty="0"/>
              <a:t>Bill Huntley Memorial Peace Seminar</a:t>
            </a:r>
          </a:p>
          <a:p>
            <a:pPr lvl="1"/>
            <a:r>
              <a:rPr lang="en-GB" sz="2400" dirty="0"/>
              <a:t>31</a:t>
            </a:r>
            <a:r>
              <a:rPr lang="en-GB" sz="2400" baseline="30000" dirty="0"/>
              <a:t>st</a:t>
            </a:r>
            <a:r>
              <a:rPr lang="en-GB" sz="2400" dirty="0"/>
              <a:t> October 2020 @ Bradford University</a:t>
            </a:r>
          </a:p>
          <a:p>
            <a:pPr lvl="1"/>
            <a:r>
              <a:rPr lang="en-GB" sz="2400" strike="sngStrike" dirty="0"/>
              <a:t>“Meet the Fellows Dinner” – 30</a:t>
            </a:r>
            <a:r>
              <a:rPr lang="en-GB" sz="2400" strike="sngStrike" baseline="30000" dirty="0"/>
              <a:t>th</a:t>
            </a:r>
            <a:r>
              <a:rPr lang="en-GB" sz="2400" strike="sngStrike" dirty="0"/>
              <a:t> October</a:t>
            </a:r>
          </a:p>
          <a:p>
            <a:endParaRPr lang="en-GB" sz="2800" dirty="0"/>
          </a:p>
          <a:p>
            <a:r>
              <a:rPr lang="en-GB" sz="2800" dirty="0"/>
              <a:t>Rising Global Peace Forum</a:t>
            </a:r>
          </a:p>
          <a:p>
            <a:pPr lvl="1"/>
            <a:r>
              <a:rPr lang="en-GB" sz="2400" dirty="0"/>
              <a:t>11</a:t>
            </a:r>
            <a:r>
              <a:rPr lang="en-GB" sz="2400" baseline="30000" dirty="0"/>
              <a:t>th</a:t>
            </a:r>
            <a:r>
              <a:rPr lang="en-GB" sz="2400" dirty="0"/>
              <a:t>-13</a:t>
            </a:r>
            <a:r>
              <a:rPr lang="en-GB" sz="2400" baseline="30000" dirty="0"/>
              <a:t>th</a:t>
            </a:r>
            <a:r>
              <a:rPr lang="en-GB" sz="2400" dirty="0"/>
              <a:t> November 2020 @ Coventry University</a:t>
            </a:r>
          </a:p>
          <a:p>
            <a:pPr lvl="1"/>
            <a:r>
              <a:rPr lang="en-GB" sz="2400" dirty="0"/>
              <a:t>Run by Centre for Trust, Peace &amp; Social Relations</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77</a:t>
            </a:fld>
            <a:endParaRPr lang="en-US" altLang="en-US"/>
          </a:p>
        </p:txBody>
      </p:sp>
    </p:spTree>
    <p:extLst>
      <p:ext uri="{BB962C8B-B14F-4D97-AF65-F5344CB8AC3E}">
        <p14:creationId xmlns:p14="http://schemas.microsoft.com/office/powerpoint/2010/main" val="18363541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Scholarships</a:t>
            </a:r>
          </a:p>
        </p:txBody>
      </p:sp>
      <p:pic>
        <p:nvPicPr>
          <p:cNvPr id="8" name="Content Placeholder 7" descr="A couple of people posing for the camera&#10;&#10;Description automatically generated">
            <a:extLst>
              <a:ext uri="{FF2B5EF4-FFF2-40B4-BE49-F238E27FC236}">
                <a16:creationId xmlns:a16="http://schemas.microsoft.com/office/drawing/2014/main" id="{4B12217C-A02C-4821-97CD-B78244517154}"/>
              </a:ext>
            </a:extLst>
          </p:cNvPr>
          <p:cNvPicPr>
            <a:picLocks noGrp="1" noChangeAspect="1"/>
          </p:cNvPicPr>
          <p:nvPr>
            <p:ph idx="1"/>
          </p:nvPr>
        </p:nvPicPr>
        <p:blipFill rotWithShape="1">
          <a:blip r:embed="rId2"/>
          <a:srcRect t="9576" b="1682"/>
          <a:stretch/>
        </p:blipFill>
        <p:spPr>
          <a:xfrm>
            <a:off x="1477433" y="1295400"/>
            <a:ext cx="6189133" cy="4119265"/>
          </a:xfrm>
        </p:spPr>
      </p:pic>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78</a:t>
            </a:fld>
            <a:endParaRPr lang="en-US" altLang="en-US"/>
          </a:p>
        </p:txBody>
      </p:sp>
      <p:sp>
        <p:nvSpPr>
          <p:cNvPr id="9" name="TextBox 8">
            <a:extLst>
              <a:ext uri="{FF2B5EF4-FFF2-40B4-BE49-F238E27FC236}">
                <a16:creationId xmlns:a16="http://schemas.microsoft.com/office/drawing/2014/main" id="{703FC862-8660-4B44-891D-6EA43BF697D2}"/>
              </a:ext>
            </a:extLst>
          </p:cNvPr>
          <p:cNvSpPr txBox="1"/>
          <p:nvPr/>
        </p:nvSpPr>
        <p:spPr>
          <a:xfrm>
            <a:off x="381000" y="5410200"/>
            <a:ext cx="8382000" cy="461665"/>
          </a:xfrm>
          <a:prstGeom prst="rect">
            <a:avLst/>
          </a:prstGeom>
          <a:noFill/>
        </p:spPr>
        <p:txBody>
          <a:bodyPr wrap="square" rtlCol="0">
            <a:spAutoFit/>
          </a:bodyPr>
          <a:lstStyle/>
          <a:p>
            <a:pPr algn="ctr"/>
            <a:r>
              <a:rPr lang="en-GB" dirty="0"/>
              <a:t>Rotary Scholar with two Peace Fellows</a:t>
            </a:r>
          </a:p>
        </p:txBody>
      </p:sp>
    </p:spTree>
    <p:extLst>
      <p:ext uri="{BB962C8B-B14F-4D97-AF65-F5344CB8AC3E}">
        <p14:creationId xmlns:p14="http://schemas.microsoft.com/office/powerpoint/2010/main" val="291002264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Further information</a:t>
            </a:r>
          </a:p>
        </p:txBody>
      </p:sp>
      <p:sp>
        <p:nvSpPr>
          <p:cNvPr id="7" name="Content Placeholder 6"/>
          <p:cNvSpPr>
            <a:spLocks noGrp="1"/>
          </p:cNvSpPr>
          <p:nvPr>
            <p:ph idx="1"/>
          </p:nvPr>
        </p:nvSpPr>
        <p:spPr/>
        <p:txBody>
          <a:bodyPr/>
          <a:lstStyle/>
          <a:p>
            <a:r>
              <a:rPr lang="en-GB" sz="2800" dirty="0"/>
              <a:t>Rotary.org for Rotary Club Central reports and the Grants </a:t>
            </a:r>
            <a:r>
              <a:rPr lang="en-GB" sz="2800" dirty="0" err="1"/>
              <a:t>Center</a:t>
            </a:r>
            <a:r>
              <a:rPr lang="en-GB" sz="2800" dirty="0"/>
              <a:t>.</a:t>
            </a:r>
          </a:p>
          <a:p>
            <a:pPr marL="0" indent="0">
              <a:buNone/>
            </a:pPr>
            <a:endParaRPr lang="en-GB" sz="2800" dirty="0"/>
          </a:p>
          <a:p>
            <a:r>
              <a:rPr lang="en-GB" sz="2800" dirty="0"/>
              <a:t>Updates via Newsletters and on </a:t>
            </a:r>
            <a:r>
              <a:rPr lang="en-GB" sz="2800" dirty="0">
                <a:hlinkClick r:id="rId2"/>
              </a:rPr>
              <a:t>http://foundation.rotary1060.org.uk</a:t>
            </a:r>
            <a:endParaRPr lang="en-GB" sz="2800" dirty="0"/>
          </a:p>
          <a:p>
            <a:endParaRPr lang="en-GB" sz="2800" dirty="0"/>
          </a:p>
          <a:p>
            <a:r>
              <a:rPr lang="en-GB" sz="2800" dirty="0"/>
              <a:t>Consider donating to Foundation to make funding available for future projects</a:t>
            </a:r>
          </a:p>
          <a:p>
            <a:pPr lvl="1"/>
            <a:r>
              <a:rPr lang="en-GB" sz="2400" dirty="0"/>
              <a:t>Please don’t leave it to the end of the year </a:t>
            </a:r>
            <a:r>
              <a:rPr lang="en-GB" sz="2400" dirty="0">
                <a:sym typeface="Wingdings" panose="05000000000000000000" pitchFamily="2" charset="2"/>
              </a:rPr>
              <a:t></a:t>
            </a:r>
            <a:endParaRPr lang="en-GB" sz="2400" dirty="0"/>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79</a:t>
            </a:fld>
            <a:endParaRPr lang="en-US" altLang="en-US"/>
          </a:p>
        </p:txBody>
      </p:sp>
      <p:pic>
        <p:nvPicPr>
          <p:cNvPr id="8" name="Picture 7">
            <a:extLst>
              <a:ext uri="{FF2B5EF4-FFF2-40B4-BE49-F238E27FC236}">
                <a16:creationId xmlns:a16="http://schemas.microsoft.com/office/drawing/2014/main" id="{B859CCEF-F3EA-4104-A4DD-4464F8246E75}"/>
              </a:ext>
            </a:extLst>
          </p:cNvPr>
          <p:cNvPicPr>
            <a:picLocks noChangeAspect="1"/>
          </p:cNvPicPr>
          <p:nvPr/>
        </p:nvPicPr>
        <p:blipFill>
          <a:blip r:embed="rId3"/>
          <a:stretch>
            <a:fillRect/>
          </a:stretch>
        </p:blipFill>
        <p:spPr>
          <a:xfrm>
            <a:off x="7305482" y="2438400"/>
            <a:ext cx="1381318" cy="1381318"/>
          </a:xfrm>
          <a:prstGeom prst="rect">
            <a:avLst/>
          </a:prstGeom>
        </p:spPr>
      </p:pic>
    </p:spTree>
    <p:extLst>
      <p:ext uri="{BB962C8B-B14F-4D97-AF65-F5344CB8AC3E}">
        <p14:creationId xmlns:p14="http://schemas.microsoft.com/office/powerpoint/2010/main" val="2226076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The Mission</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p:txBody>
          <a:bodyPr/>
          <a:lstStyle/>
          <a:p>
            <a:r>
              <a:rPr lang="en-GB" dirty="0"/>
              <a:t>Original objective</a:t>
            </a:r>
          </a:p>
          <a:p>
            <a:pPr marL="0" lvl="1" indent="0">
              <a:spcBef>
                <a:spcPts val="1000"/>
              </a:spcBef>
              <a:buNone/>
            </a:pPr>
            <a:r>
              <a:rPr lang="en-GB" sz="2800" i="1" dirty="0">
                <a:solidFill>
                  <a:schemeClr val="accent6">
                    <a:lumMod val="75000"/>
                  </a:schemeClr>
                </a:solidFill>
              </a:rPr>
              <a:t>“Doing Good in the World”</a:t>
            </a:r>
          </a:p>
          <a:p>
            <a:pPr marL="457200" lvl="1" indent="0">
              <a:buNone/>
            </a:pPr>
            <a:endParaRPr lang="en-GB" dirty="0"/>
          </a:p>
          <a:p>
            <a:r>
              <a:rPr lang="en-GB" dirty="0"/>
              <a:t>Mission statement</a:t>
            </a:r>
          </a:p>
          <a:p>
            <a:pPr marL="0" lvl="1" indent="0">
              <a:spcBef>
                <a:spcPts val="1000"/>
              </a:spcBef>
              <a:buNone/>
            </a:pPr>
            <a:r>
              <a:rPr lang="en-GB" sz="2800" i="1" dirty="0">
                <a:solidFill>
                  <a:schemeClr val="accent6">
                    <a:lumMod val="75000"/>
                  </a:schemeClr>
                </a:solidFill>
              </a:rPr>
              <a:t>“To enable Rotarians to advance world understanding, goodwill, and peace through the improvement of health, the support of education, and the alleviation of poverty”</a:t>
            </a:r>
          </a:p>
        </p:txBody>
      </p:sp>
      <p:sp>
        <p:nvSpPr>
          <p:cNvPr id="5" name="Rectangle 7">
            <a:extLst>
              <a:ext uri="{FF2B5EF4-FFF2-40B4-BE49-F238E27FC236}">
                <a16:creationId xmlns:a16="http://schemas.microsoft.com/office/drawing/2014/main" id="{01F346AA-DE4D-41AE-A7E4-D3E85F00716D}"/>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8</a:t>
            </a:fld>
            <a:endParaRPr lang="en-US" altLang="en-US" dirty="0">
              <a:solidFill>
                <a:srgbClr val="0070C0"/>
              </a:solidFill>
            </a:endParaRPr>
          </a:p>
        </p:txBody>
      </p:sp>
    </p:spTree>
    <p:extLst>
      <p:ext uri="{BB962C8B-B14F-4D97-AF65-F5344CB8AC3E}">
        <p14:creationId xmlns:p14="http://schemas.microsoft.com/office/powerpoint/2010/main" val="210499119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Q&amp;A</a:t>
            </a:r>
          </a:p>
        </p:txBody>
      </p:sp>
      <p:sp>
        <p:nvSpPr>
          <p:cNvPr id="7" name="Content Placeholder 6"/>
          <p:cNvSpPr>
            <a:spLocks noGrp="1"/>
          </p:cNvSpPr>
          <p:nvPr>
            <p:ph idx="1"/>
          </p:nvPr>
        </p:nvSpPr>
        <p:spPr/>
        <p:txBody>
          <a:bodyPr/>
          <a:lstStyle/>
          <a:p>
            <a:pPr marL="0" indent="0" algn="ctr">
              <a:buNone/>
            </a:pPr>
            <a:r>
              <a:rPr lang="en-GB" sz="3600" dirty="0"/>
              <a:t>Final opportunity for questions…</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80</a:t>
            </a:fld>
            <a:endParaRPr lang="en-US" altLang="en-US"/>
          </a:p>
        </p:txBody>
      </p:sp>
      <p:sp>
        <p:nvSpPr>
          <p:cNvPr id="5" name="Rectangle 4">
            <a:extLst>
              <a:ext uri="{FF2B5EF4-FFF2-40B4-BE49-F238E27FC236}">
                <a16:creationId xmlns:a16="http://schemas.microsoft.com/office/drawing/2014/main" id="{789F73E1-ACE6-4833-A557-3802837F3A40}"/>
              </a:ext>
            </a:extLst>
          </p:cNvPr>
          <p:cNvSpPr/>
          <p:nvPr/>
        </p:nvSpPr>
        <p:spPr>
          <a:xfrm>
            <a:off x="4710552" y="4810317"/>
            <a:ext cx="4123245" cy="461665"/>
          </a:xfrm>
          <a:prstGeom prst="rect">
            <a:avLst/>
          </a:prstGeom>
        </p:spPr>
        <p:txBody>
          <a:bodyPr wrap="none">
            <a:spAutoFit/>
          </a:bodyPr>
          <a:lstStyle/>
          <a:p>
            <a:r>
              <a:rPr lang="en-GB" dirty="0"/>
              <a:t>foundation.rotary1060.org.uk</a:t>
            </a:r>
          </a:p>
        </p:txBody>
      </p:sp>
      <p:pic>
        <p:nvPicPr>
          <p:cNvPr id="6" name="Picture 5">
            <a:extLst>
              <a:ext uri="{FF2B5EF4-FFF2-40B4-BE49-F238E27FC236}">
                <a16:creationId xmlns:a16="http://schemas.microsoft.com/office/drawing/2014/main" id="{1B1E5A91-4AC6-44F4-9799-18594D37809E}"/>
              </a:ext>
            </a:extLst>
          </p:cNvPr>
          <p:cNvPicPr>
            <a:picLocks noChangeAspect="1"/>
          </p:cNvPicPr>
          <p:nvPr/>
        </p:nvPicPr>
        <p:blipFill>
          <a:blip r:embed="rId2"/>
          <a:stretch>
            <a:fillRect/>
          </a:stretch>
        </p:blipFill>
        <p:spPr>
          <a:xfrm>
            <a:off x="1219198" y="3381368"/>
            <a:ext cx="1428949" cy="1428949"/>
          </a:xfrm>
          <a:prstGeom prst="rect">
            <a:avLst/>
          </a:prstGeom>
        </p:spPr>
      </p:pic>
      <p:sp>
        <p:nvSpPr>
          <p:cNvPr id="8" name="Rectangle 7">
            <a:extLst>
              <a:ext uri="{FF2B5EF4-FFF2-40B4-BE49-F238E27FC236}">
                <a16:creationId xmlns:a16="http://schemas.microsoft.com/office/drawing/2014/main" id="{FD06F2BE-A3FE-4B55-9923-F5559E6A21DD}"/>
              </a:ext>
            </a:extLst>
          </p:cNvPr>
          <p:cNvSpPr/>
          <p:nvPr/>
        </p:nvSpPr>
        <p:spPr>
          <a:xfrm>
            <a:off x="723438" y="4810318"/>
            <a:ext cx="2420471" cy="461665"/>
          </a:xfrm>
          <a:prstGeom prst="rect">
            <a:avLst/>
          </a:prstGeom>
        </p:spPr>
        <p:txBody>
          <a:bodyPr wrap="none">
            <a:spAutoFit/>
          </a:bodyPr>
          <a:lstStyle/>
          <a:p>
            <a:r>
              <a:rPr lang="en-GB" dirty="0"/>
              <a:t>grants.rotary.org</a:t>
            </a:r>
          </a:p>
        </p:txBody>
      </p:sp>
      <p:pic>
        <p:nvPicPr>
          <p:cNvPr id="10" name="Picture 9">
            <a:extLst>
              <a:ext uri="{FF2B5EF4-FFF2-40B4-BE49-F238E27FC236}">
                <a16:creationId xmlns:a16="http://schemas.microsoft.com/office/drawing/2014/main" id="{80A0EE97-1A53-40D1-97E5-02A651C252E1}"/>
              </a:ext>
            </a:extLst>
          </p:cNvPr>
          <p:cNvPicPr>
            <a:picLocks noChangeAspect="1"/>
          </p:cNvPicPr>
          <p:nvPr/>
        </p:nvPicPr>
        <p:blipFill>
          <a:blip r:embed="rId3"/>
          <a:stretch>
            <a:fillRect/>
          </a:stretch>
        </p:blipFill>
        <p:spPr>
          <a:xfrm>
            <a:off x="6110412" y="3405183"/>
            <a:ext cx="1381318" cy="1381318"/>
          </a:xfrm>
          <a:prstGeom prst="rect">
            <a:avLst/>
          </a:prstGeom>
        </p:spPr>
      </p:pic>
    </p:spTree>
    <p:extLst>
      <p:ext uri="{BB962C8B-B14F-4D97-AF65-F5344CB8AC3E}">
        <p14:creationId xmlns:p14="http://schemas.microsoft.com/office/powerpoint/2010/main" val="1845861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How it works</a:t>
            </a:r>
          </a:p>
        </p:txBody>
      </p:sp>
      <p:sp>
        <p:nvSpPr>
          <p:cNvPr id="3" name="Rectangle 7">
            <a:extLst>
              <a:ext uri="{FF2B5EF4-FFF2-40B4-BE49-F238E27FC236}">
                <a16:creationId xmlns:a16="http://schemas.microsoft.com/office/drawing/2014/main" id="{5D72C529-B3C7-47B2-89E6-1BDA45CE9D2D}"/>
              </a:ext>
            </a:extLst>
          </p:cNvPr>
          <p:cNvSpPr txBox="1">
            <a:spLocks noChangeArrowheads="1"/>
          </p:cNvSpPr>
          <p:nvPr/>
        </p:nvSpPr>
        <p:spPr>
          <a:xfrm>
            <a:off x="6457950" y="6237312"/>
            <a:ext cx="2057400" cy="365125"/>
          </a:xfrm>
          <a:prstGeom prst="rect">
            <a:avLst/>
          </a:prstGeom>
        </p:spPr>
        <p:txBody>
          <a:bodyPr/>
          <a:ls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a:lstStyle>
          <a:p>
            <a:pPr algn="r"/>
            <a:fld id="{F75F3172-C1EF-4FB0-A87F-C91994DAC6FF}" type="slidenum">
              <a:rPr lang="en-US" altLang="en-US" smtClean="0">
                <a:solidFill>
                  <a:srgbClr val="0070C0"/>
                </a:solidFill>
              </a:rPr>
              <a:pPr algn="r"/>
              <a:t>9</a:t>
            </a:fld>
            <a:endParaRPr lang="en-US" altLang="en-US" dirty="0">
              <a:solidFill>
                <a:srgbClr val="0070C0"/>
              </a:solidFill>
            </a:endParaRPr>
          </a:p>
        </p:txBody>
      </p:sp>
    </p:spTree>
    <p:extLst>
      <p:ext uri="{BB962C8B-B14F-4D97-AF65-F5344CB8AC3E}">
        <p14:creationId xmlns:p14="http://schemas.microsoft.com/office/powerpoint/2010/main" val="2167097336"/>
      </p:ext>
    </p:extLst>
  </p:cSld>
  <p:clrMapOvr>
    <a:masterClrMapping/>
  </p:clrMapOvr>
</p:sld>
</file>

<file path=ppt/theme/theme1.xml><?xml version="1.0" encoding="utf-8"?>
<a:theme xmlns:a="http://schemas.openxmlformats.org/drawingml/2006/main" name="Communications_whi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oundation1060">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D1C4E9B-9919-41FC-B5CA-EC1F7898C419}">
  <we:reference id="wa104051163" version="1.2.0.3" store="en-US" storeType="OMEX"/>
  <we:alternateReferences>
    <we:reference id="WA104051163" version="1.2.0.3" store="WA104051163"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14234</TotalTime>
  <Words>3170</Words>
  <Application>Microsoft Office PowerPoint</Application>
  <PresentationFormat>On-screen Show (4:3)</PresentationFormat>
  <Paragraphs>609</Paragraphs>
  <Slides>80</Slides>
  <Notes>15</Notes>
  <HiddenSlides>11</HiddenSlides>
  <MMClips>2</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80</vt:i4>
      </vt:variant>
    </vt:vector>
  </HeadingPairs>
  <TitlesOfParts>
    <vt:vector size="89" baseType="lpstr">
      <vt:lpstr>Arial</vt:lpstr>
      <vt:lpstr>Arial Narrow</vt:lpstr>
      <vt:lpstr>Arial Narrow Bold</vt:lpstr>
      <vt:lpstr>Calibri</vt:lpstr>
      <vt:lpstr>Calibri Light</vt:lpstr>
      <vt:lpstr>Georgia</vt:lpstr>
      <vt:lpstr>Communications_white</vt:lpstr>
      <vt:lpstr>Foundation1060</vt:lpstr>
      <vt:lpstr>Worksheet</vt:lpstr>
      <vt:lpstr> Our Rotary Foundation Standard Slides – 25th March 2021</vt:lpstr>
      <vt:lpstr>Doing Good in the World</vt:lpstr>
      <vt:lpstr>Contents</vt:lpstr>
      <vt:lpstr>Setting the scene</vt:lpstr>
      <vt:lpstr>How did it all start?</vt:lpstr>
      <vt:lpstr>Contribution History ($27.50 – Millions)</vt:lpstr>
      <vt:lpstr>First Programme – Scholarships</vt:lpstr>
      <vt:lpstr>The Mission</vt:lpstr>
      <vt:lpstr>How it works</vt:lpstr>
      <vt:lpstr>A tale of four funds</vt:lpstr>
      <vt:lpstr>Disaster Response Grants</vt:lpstr>
      <vt:lpstr>Three year investment</vt:lpstr>
      <vt:lpstr>Global / Local Projects</vt:lpstr>
      <vt:lpstr>Balanced Global Funding</vt:lpstr>
      <vt:lpstr>District Designated Fund – 2020-21</vt:lpstr>
      <vt:lpstr>District Designated Fund – 2021-22</vt:lpstr>
      <vt:lpstr>Special Offer!! – Going, going…</vt:lpstr>
      <vt:lpstr>Foundation Funding - Projects</vt:lpstr>
      <vt:lpstr>Foundation Funding – Projects Plus…</vt:lpstr>
      <vt:lpstr>Grants – Funding Projects</vt:lpstr>
      <vt:lpstr>Disaster Response Grants</vt:lpstr>
      <vt:lpstr>Which comes first? Funding or Project</vt:lpstr>
      <vt:lpstr>Grant funding</vt:lpstr>
      <vt:lpstr>Rotary Foundation Criteria</vt:lpstr>
      <vt:lpstr>District Grant Criteria</vt:lpstr>
      <vt:lpstr>Global Grant Criteria</vt:lpstr>
      <vt:lpstr>Areas of Focus</vt:lpstr>
      <vt:lpstr>Areas of Focus</vt:lpstr>
      <vt:lpstr>Two stage ‘matching’</vt:lpstr>
      <vt:lpstr>World Fund Matching</vt:lpstr>
      <vt:lpstr>World Fund Matching</vt:lpstr>
      <vt:lpstr>World Fund Matching</vt:lpstr>
      <vt:lpstr>World Fund Matching</vt:lpstr>
      <vt:lpstr>Matching – Figures for 85/15 split</vt:lpstr>
      <vt:lpstr>Global Grant Funding Example</vt:lpstr>
      <vt:lpstr>Global Grant Funding Example</vt:lpstr>
      <vt:lpstr>Global Grant Funding Example</vt:lpstr>
      <vt:lpstr>Guatemala Literacy Project 2019</vt:lpstr>
      <vt:lpstr>District Grant Specifics</vt:lpstr>
      <vt:lpstr>Process</vt:lpstr>
      <vt:lpstr>Process (further applications)</vt:lpstr>
      <vt:lpstr>Recommendation</vt:lpstr>
      <vt:lpstr>Qualification</vt:lpstr>
      <vt:lpstr>The purpose of Qualification</vt:lpstr>
      <vt:lpstr>Qualification Requirements</vt:lpstr>
      <vt:lpstr>http://foundation.rotary1060.org.uk/memo-of-understanding</vt:lpstr>
      <vt:lpstr>Giving &amp; Recognition</vt:lpstr>
      <vt:lpstr>How to give – via RFUK</vt:lpstr>
      <vt:lpstr>How to give – via RFUK</vt:lpstr>
      <vt:lpstr>How … via District Treasurer</vt:lpstr>
      <vt:lpstr>How not to give…</vt:lpstr>
      <vt:lpstr>Giving</vt:lpstr>
      <vt:lpstr>How to check?</vt:lpstr>
      <vt:lpstr>Recognition</vt:lpstr>
      <vt:lpstr>Recognition – PHF Ordering</vt:lpstr>
      <vt:lpstr>Recognition – PHF Ordering</vt:lpstr>
      <vt:lpstr>Recognition – PHF Ordering</vt:lpstr>
      <vt:lpstr>Recognition – PHF Ordering</vt:lpstr>
      <vt:lpstr>Giving to our own charity</vt:lpstr>
      <vt:lpstr>Polio Eradication</vt:lpstr>
      <vt:lpstr>Polio Update</vt:lpstr>
      <vt:lpstr>Broadcast Events</vt:lpstr>
      <vt:lpstr> District 1060 Perspective</vt:lpstr>
      <vt:lpstr> How to get your Crocus Corms</vt:lpstr>
      <vt:lpstr>Peace</vt:lpstr>
      <vt:lpstr>Rotary World Peace Fellows</vt:lpstr>
      <vt:lpstr>Class XIII Peace Fellows</vt:lpstr>
      <vt:lpstr>Meg Fenton (2015)</vt:lpstr>
      <vt:lpstr>Rotarian Action Group for Peace: PeaceHUB map</vt:lpstr>
      <vt:lpstr>Rotary Peace Fellow alumni locations</vt:lpstr>
      <vt:lpstr>Rotary Peace Fellow alumni locations</vt:lpstr>
      <vt:lpstr>Alumni Updates</vt:lpstr>
      <vt:lpstr>Doing Good – Promoting Peace</vt:lpstr>
      <vt:lpstr>Bradford - 2018-19 (Class XVII)</vt:lpstr>
      <vt:lpstr>Bradford - 2019-20 (Class XVIII)</vt:lpstr>
      <vt:lpstr>Bradford - 2020-21 (Class XIX)</vt:lpstr>
      <vt:lpstr>Future Peace Events</vt:lpstr>
      <vt:lpstr>Scholarships</vt:lpstr>
      <vt:lpstr>Further information</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Rotary Foundation Full Club Talk</dc:title>
  <dc:creator>Paul Beedham</dc:creator>
  <cp:lastModifiedBy>Paul Beedham</cp:lastModifiedBy>
  <cp:revision>5</cp:revision>
  <dcterms:created xsi:type="dcterms:W3CDTF">2020-07-26T15:40:08Z</dcterms:created>
  <dcterms:modified xsi:type="dcterms:W3CDTF">2021-03-25T21:48:59Z</dcterms:modified>
</cp:coreProperties>
</file>